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ardo Giorio" userId="7fbc49d1-b9f1-4088-99d3-6463dc2d881a" providerId="ADAL" clId="{03115024-3AEC-40AB-B1CB-BB6774A34F8C}"/>
    <pc:docChg chg="undo custSel modSld">
      <pc:chgData name="Edoardo Giorio" userId="7fbc49d1-b9f1-4088-99d3-6463dc2d881a" providerId="ADAL" clId="{03115024-3AEC-40AB-B1CB-BB6774A34F8C}" dt="2026-10-29T17:07:05.272" v="36" actId="1036"/>
      <pc:docMkLst>
        <pc:docMk/>
      </pc:docMkLst>
      <pc:sldChg chg="delSp modSp mod">
        <pc:chgData name="Edoardo Giorio" userId="7fbc49d1-b9f1-4088-99d3-6463dc2d881a" providerId="ADAL" clId="{03115024-3AEC-40AB-B1CB-BB6774A34F8C}" dt="2026-10-29T17:07:05.272" v="36" actId="1036"/>
        <pc:sldMkLst>
          <pc:docMk/>
          <pc:sldMk cId="694190696" sldId="256"/>
        </pc:sldMkLst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6" creationId="{9C01D726-421D-4108-AF9B-4C7BFC63821B}"/>
          </ac:spMkLst>
        </pc:spChg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7" creationId="{86C1E772-E4A3-40FF-9518-098C1B558516}"/>
          </ac:spMkLst>
        </pc:spChg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8" creationId="{454D5FF2-DB1A-4C2B-87CD-A42DE515D4C1}"/>
          </ac:spMkLst>
        </pc:spChg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9" creationId="{A5AE3EF5-90CE-43C6-815D-62514D6C6E8B}"/>
          </ac:spMkLst>
        </pc:spChg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10" creationId="{8316C9D7-A8CC-4AA6-8E90-4ABAD09CB6C4}"/>
          </ac:spMkLst>
        </pc:spChg>
        <pc:spChg chg="mod">
          <ac:chgData name="Edoardo Giorio" userId="7fbc49d1-b9f1-4088-99d3-6463dc2d881a" providerId="ADAL" clId="{03115024-3AEC-40AB-B1CB-BB6774A34F8C}" dt="2026-10-29T17:07:05.272" v="36" actId="1036"/>
          <ac:spMkLst>
            <pc:docMk/>
            <pc:sldMk cId="694190696" sldId="256"/>
            <ac:spMk id="11" creationId="{606448AD-A8B8-41DB-8F71-E279FC0C9F3D}"/>
          </ac:spMkLst>
        </pc:spChg>
        <pc:spChg chg="del">
          <ac:chgData name="Edoardo Giorio" userId="7fbc49d1-b9f1-4088-99d3-6463dc2d881a" providerId="ADAL" clId="{03115024-3AEC-40AB-B1CB-BB6774A34F8C}" dt="2026-10-29T17:06:22.425" v="0" actId="478"/>
          <ac:spMkLst>
            <pc:docMk/>
            <pc:sldMk cId="694190696" sldId="256"/>
            <ac:spMk id="12" creationId="{897BDFA3-3901-4BB2-AD74-22BDAD540C8E}"/>
          </ac:spMkLst>
        </pc:spChg>
        <pc:spChg chg="del">
          <ac:chgData name="Edoardo Giorio" userId="7fbc49d1-b9f1-4088-99d3-6463dc2d881a" providerId="ADAL" clId="{03115024-3AEC-40AB-B1CB-BB6774A34F8C}" dt="2026-10-29T17:06:22.425" v="0" actId="478"/>
          <ac:spMkLst>
            <pc:docMk/>
            <pc:sldMk cId="694190696" sldId="256"/>
            <ac:spMk id="13" creationId="{3D833614-9BB6-48D8-A338-07884602EF8C}"/>
          </ac:spMkLst>
        </pc:spChg>
        <pc:spChg chg="del">
          <ac:chgData name="Edoardo Giorio" userId="7fbc49d1-b9f1-4088-99d3-6463dc2d881a" providerId="ADAL" clId="{03115024-3AEC-40AB-B1CB-BB6774A34F8C}" dt="2026-10-29T17:06:22.425" v="0" actId="478"/>
          <ac:spMkLst>
            <pc:docMk/>
            <pc:sldMk cId="694190696" sldId="256"/>
            <ac:spMk id="14" creationId="{F4BE9685-5F42-4CE6-B362-C81BAEE705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7A59D0E-2CFC-4994-BB84-61E0305B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E4A3041-E2E9-4847-BED1-B7BA0E171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E4DF432-05E7-4744-8FBA-3CA171D7A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F2ACAFA-5D4A-48C9-966D-D4DE4968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620F346E-B5B6-4FB3-94B9-AFF0FF256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2F15993-B13F-4655-A340-8F4B4D92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4AFEBD7-347D-49BD-BE67-E84B69918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CC7E7F92-DF0E-467A-A4D9-7841B020EC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812A7A9-0275-4A07-9C61-F1DE6963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A07989C-D7B9-4193-A005-EAA58E583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itiative">
            <a:extLst>
              <a:ext uri="{FF2B5EF4-FFF2-40B4-BE49-F238E27FC236}">
                <a16:creationId xmlns:a16="http://schemas.microsoft.com/office/drawing/2014/main" id="{D6C0643F-7E73-441A-8698-C7C1D90DE6D6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SACE Export Challenge</a:t>
            </a:r>
          </a:p>
        </p:txBody>
      </p:sp>
      <p:sp>
        <p:nvSpPr>
          <p:cNvPr id="4" name="line-74">
            <a:extLst>
              <a:ext uri="{FF2B5EF4-FFF2-40B4-BE49-F238E27FC236}">
                <a16:creationId xmlns:a16="http://schemas.microsoft.com/office/drawing/2014/main" id="{23168514-E6DE-4933-9019-77297022B495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972800" cy="19050"/>
          </a:xfrm>
          <a:prstGeom prst="rect">
            <a:avLst/>
          </a:prstGeom>
          <a:solidFill>
            <a:srgbClr val="16785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4ECF5ED2-8CD5-463C-B2AC-893CBA17A066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Il </a:t>
            </a: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problema</a:t>
            </a: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le </a:t>
            </a: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imprese</a:t>
            </a:r>
            <a:endParaRPr sz="24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idea-name">
            <a:extLst>
              <a:ext uri="{FF2B5EF4-FFF2-40B4-BE49-F238E27FC236}">
                <a16:creationId xmlns:a16="http://schemas.microsoft.com/office/drawing/2014/main" id="{9C01D726-421D-4108-AF9B-4C7BFC63821B}"/>
              </a:ext>
            </a:extLst>
          </p:cNvPr>
          <p:cNvSpPr>
            <a:spLocks noGrp="1"/>
          </p:cNvSpPr>
          <p:nvPr/>
        </p:nvSpPr>
        <p:spPr>
          <a:xfrm>
            <a:off x="609600" y="2238013"/>
            <a:ext cx="590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0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0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[Titolo </a:t>
            </a:r>
            <a:r>
              <a:rPr sz="20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dell’idea</a:t>
            </a:r>
            <a:r>
              <a:rPr sz="20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]</a:t>
            </a:r>
          </a:p>
        </p:txBody>
      </p:sp>
      <p:sp>
        <p:nvSpPr>
          <p:cNvPr id="7" name="challenge">
            <a:extLst>
              <a:ext uri="{FF2B5EF4-FFF2-40B4-BE49-F238E27FC236}">
                <a16:creationId xmlns:a16="http://schemas.microsoft.com/office/drawing/2014/main" id="{86C1E772-E4A3-40FF-9518-098C1B558516}"/>
              </a:ext>
            </a:extLst>
          </p:cNvPr>
          <p:cNvSpPr>
            <a:spLocks noGrp="1"/>
          </p:cNvSpPr>
          <p:nvPr/>
        </p:nvSpPr>
        <p:spPr>
          <a:xfrm>
            <a:off x="6858000" y="2276113"/>
            <a:ext cx="4724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425" b="0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pPr>
            <a:r>
              <a:rPr sz="1425" b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[Numero e nome della challenge scelta]</a:t>
            </a:r>
          </a:p>
        </p:txBody>
      </p:sp>
      <p:sp>
        <p:nvSpPr>
          <p:cNvPr id="8" name="beneficiaries-label">
            <a:extLst>
              <a:ext uri="{FF2B5EF4-FFF2-40B4-BE49-F238E27FC236}">
                <a16:creationId xmlns:a16="http://schemas.microsoft.com/office/drawing/2014/main" id="{454D5FF2-DB1A-4C2B-87CD-A42DE515D4C1}"/>
              </a:ext>
            </a:extLst>
          </p:cNvPr>
          <p:cNvSpPr>
            <a:spLocks noGrp="1"/>
          </p:cNvSpPr>
          <p:nvPr/>
        </p:nvSpPr>
        <p:spPr>
          <a:xfrm>
            <a:off x="609600" y="3019063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0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Imprese</a:t>
            </a:r>
            <a:r>
              <a:rPr sz="20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20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attività</a:t>
            </a:r>
            <a:r>
              <a:rPr sz="20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di export</a:t>
            </a:r>
          </a:p>
        </p:txBody>
      </p:sp>
      <p:sp>
        <p:nvSpPr>
          <p:cNvPr id="9" name="beneficiaries-input">
            <a:extLst>
              <a:ext uri="{FF2B5EF4-FFF2-40B4-BE49-F238E27FC236}">
                <a16:creationId xmlns:a16="http://schemas.microsoft.com/office/drawing/2014/main" id="{A5AE3EF5-90CE-43C6-815D-62514D6C6E8B}"/>
              </a:ext>
            </a:extLst>
          </p:cNvPr>
          <p:cNvSpPr>
            <a:spLocks noGrp="1"/>
          </p:cNvSpPr>
          <p:nvPr/>
        </p:nvSpPr>
        <p:spPr>
          <a:xfrm>
            <a:off x="609600" y="3504838"/>
            <a:ext cx="5105400" cy="1771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[Indicate le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imprese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italiane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beneficiarie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il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settore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il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mercato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estero e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l’attività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di export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interessata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  <a:p>
            <a:pPr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endParaRPr sz="1600" b="0" dirty="0">
              <a:solidFill>
                <a:srgbClr val="5A6D83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Precisate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chi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userà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la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soluzione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anche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se è SACE.]</a:t>
            </a:r>
          </a:p>
        </p:txBody>
      </p:sp>
      <p:sp>
        <p:nvSpPr>
          <p:cNvPr id="10" name="problem-label">
            <a:extLst>
              <a:ext uri="{FF2B5EF4-FFF2-40B4-BE49-F238E27FC236}">
                <a16:creationId xmlns:a16="http://schemas.microsoft.com/office/drawing/2014/main" id="{8316C9D7-A8CC-4AA6-8E90-4ABAD09CB6C4}"/>
              </a:ext>
            </a:extLst>
          </p:cNvPr>
          <p:cNvSpPr>
            <a:spLocks noGrp="1"/>
          </p:cNvSpPr>
          <p:nvPr/>
        </p:nvSpPr>
        <p:spPr>
          <a:xfrm>
            <a:off x="6477000" y="3019063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0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Rischio</a:t>
            </a:r>
            <a:r>
              <a:rPr sz="20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20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conseguenze</a:t>
            </a:r>
            <a:endParaRPr sz="20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problem-input">
            <a:extLst>
              <a:ext uri="{FF2B5EF4-FFF2-40B4-BE49-F238E27FC236}">
                <a16:creationId xmlns:a16="http://schemas.microsoft.com/office/drawing/2014/main" id="{606448AD-A8B8-41DB-8F71-E279FC0C9F3D}"/>
              </a:ext>
            </a:extLst>
          </p:cNvPr>
          <p:cNvSpPr>
            <a:spLocks noGrp="1"/>
          </p:cNvSpPr>
          <p:nvPr/>
        </p:nvSpPr>
        <p:spPr>
          <a:xfrm>
            <a:off x="6477000" y="3504838"/>
            <a:ext cx="5105400" cy="1771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Descrivete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l’evento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la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vulnerabilità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quando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si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manifesta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  <a:p>
            <a:pPr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endParaRPr sz="1600" b="0" dirty="0">
              <a:solidFill>
                <a:srgbClr val="5A6D83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Spiegate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il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danno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su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commesse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margini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liquidità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accesso ai </a:t>
            </a:r>
            <a:r>
              <a:rPr sz="16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mercati</a:t>
            </a:r>
            <a:r>
              <a:rPr sz="16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B38CF36E-8A57-4FE1-8280-207858C93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57150"/>
            <a:ext cx="1752600" cy="506708"/>
          </a:xfrm>
          <a:prstGeom prst="rect">
            <a:avLst/>
          </a:prstGeom>
        </p:spPr>
      </p:pic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5CAC0FC3-43B7-4DF9-96E6-4FBD7FF63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</p:spTree>
    <p:extLst>
      <p:ext uri="{BB962C8B-B14F-4D97-AF65-F5344CB8AC3E}">
        <p14:creationId xmlns:p14="http://schemas.microsoft.com/office/powerpoint/2010/main" val="69419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-74">
            <a:extLst>
              <a:ext uri="{FF2B5EF4-FFF2-40B4-BE49-F238E27FC236}">
                <a16:creationId xmlns:a16="http://schemas.microsoft.com/office/drawing/2014/main" id="{72EAE84A-7EF6-4D9E-8A05-D84271D94DFE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972800" cy="19050"/>
          </a:xfrm>
          <a:prstGeom prst="rect">
            <a:avLst/>
          </a:prstGeom>
          <a:solidFill>
            <a:srgbClr val="16785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4450F42-8136-405E-9703-D3267BC4C1D7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L’idea</a:t>
            </a: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il </a:t>
            </a: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ruolo</a:t>
            </a: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di SACE</a:t>
            </a:r>
          </a:p>
        </p:txBody>
      </p:sp>
      <p:sp>
        <p:nvSpPr>
          <p:cNvPr id="6" name="function-label">
            <a:extLst>
              <a:ext uri="{FF2B5EF4-FFF2-40B4-BE49-F238E27FC236}">
                <a16:creationId xmlns:a16="http://schemas.microsoft.com/office/drawing/2014/main" id="{9FB4EA1C-A4CB-4164-A44D-BE2B8BB4439B}"/>
              </a:ext>
            </a:extLst>
          </p:cNvPr>
          <p:cNvSpPr>
            <a:spLocks noGrp="1"/>
          </p:cNvSpPr>
          <p:nvPr/>
        </p:nvSpPr>
        <p:spPr>
          <a:xfrm>
            <a:off x="609600" y="2514600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Come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funziona</a:t>
            </a:r>
            <a:endParaRPr sz="18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step1">
            <a:extLst>
              <a:ext uri="{FF2B5EF4-FFF2-40B4-BE49-F238E27FC236}">
                <a16:creationId xmlns:a16="http://schemas.microsoft.com/office/drawing/2014/main" id="{A9872E11-5BB4-4E9C-BC33-C9A90469F226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5105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1  [Chi la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usa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quali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dati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risorse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servono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</a:t>
            </a:r>
          </a:p>
        </p:txBody>
      </p:sp>
      <p:sp>
        <p:nvSpPr>
          <p:cNvPr id="8" name="step2">
            <a:extLst>
              <a:ext uri="{FF2B5EF4-FFF2-40B4-BE49-F238E27FC236}">
                <a16:creationId xmlns:a16="http://schemas.microsoft.com/office/drawing/2014/main" id="{87F37295-B220-401D-B9CC-6D58F657A3B3}"/>
              </a:ext>
            </a:extLst>
          </p:cNvPr>
          <p:cNvSpPr>
            <a:spLocks noGrp="1"/>
          </p:cNvSpPr>
          <p:nvPr/>
        </p:nvSpPr>
        <p:spPr>
          <a:xfrm>
            <a:off x="609600" y="3505200"/>
            <a:ext cx="51054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2  [Cosa fa la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soluzione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</a:t>
            </a:r>
          </a:p>
        </p:txBody>
      </p:sp>
      <p:sp>
        <p:nvSpPr>
          <p:cNvPr id="9" name="step3">
            <a:extLst>
              <a:ext uri="{FF2B5EF4-FFF2-40B4-BE49-F238E27FC236}">
                <a16:creationId xmlns:a16="http://schemas.microsoft.com/office/drawing/2014/main" id="{6BE1EE89-CFF7-492E-B98A-571D48804512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5105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3  [Quale decisione o azione rende possibile]</a:t>
            </a:r>
          </a:p>
        </p:txBody>
      </p:sp>
      <p:sp>
        <p:nvSpPr>
          <p:cNvPr id="10" name="innovation-label">
            <a:extLst>
              <a:ext uri="{FF2B5EF4-FFF2-40B4-BE49-F238E27FC236}">
                <a16:creationId xmlns:a16="http://schemas.microsoft.com/office/drawing/2014/main" id="{83BFEA8D-90F6-4CC0-BEFC-2FF9458303E9}"/>
              </a:ext>
            </a:extLst>
          </p:cNvPr>
          <p:cNvSpPr>
            <a:spLocks noGrp="1"/>
          </p:cNvSpPr>
          <p:nvPr/>
        </p:nvSpPr>
        <p:spPr>
          <a:xfrm>
            <a:off x="6477000" y="2514600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Cosa introduce di nuovo</a:t>
            </a:r>
          </a:p>
        </p:txBody>
      </p:sp>
      <p:sp>
        <p:nvSpPr>
          <p:cNvPr id="11" name="innovation-input">
            <a:extLst>
              <a:ext uri="{FF2B5EF4-FFF2-40B4-BE49-F238E27FC236}">
                <a16:creationId xmlns:a16="http://schemas.microsoft.com/office/drawing/2014/main" id="{DF2877EB-BD07-459C-97CA-12BC6BADC993}"/>
              </a:ext>
            </a:extLst>
          </p:cNvPr>
          <p:cNvSpPr>
            <a:spLocks noGrp="1"/>
          </p:cNvSpPr>
          <p:nvPr/>
        </p:nvSpPr>
        <p:spPr>
          <a:xfrm>
            <a:off x="6477000" y="2943225"/>
            <a:ext cx="5105400" cy="1552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Confrontate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l’idea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con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un’alternativa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uno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strumento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SACE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pertinente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  <a:p>
            <a:pPr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endParaRPr sz="1500" b="0" dirty="0">
              <a:solidFill>
                <a:srgbClr val="5A6D83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Precisate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cosa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cambia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nel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processo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nel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prodotto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/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servizio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nella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tecnologia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sp>
        <p:nvSpPr>
          <p:cNvPr id="12" name="line-502">
            <a:extLst>
              <a:ext uri="{FF2B5EF4-FFF2-40B4-BE49-F238E27FC236}">
                <a16:creationId xmlns:a16="http://schemas.microsoft.com/office/drawing/2014/main" id="{6EB8BFC3-1604-4EB2-B239-5BB0AE5EE07F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10972800" cy="19050"/>
          </a:xfrm>
          <a:prstGeom prst="rect">
            <a:avLst/>
          </a:prstGeom>
          <a:solidFill>
            <a:srgbClr val="CEDBE6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13" name="sace-label">
            <a:extLst>
              <a:ext uri="{FF2B5EF4-FFF2-40B4-BE49-F238E27FC236}">
                <a16:creationId xmlns:a16="http://schemas.microsoft.com/office/drawing/2014/main" id="{5F83A3B7-01C5-44D9-B4C7-58F43E49BF19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10972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Il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ruolo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concreto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di SACE</a:t>
            </a:r>
          </a:p>
        </p:txBody>
      </p:sp>
      <p:sp>
        <p:nvSpPr>
          <p:cNvPr id="14" name="sace-options">
            <a:extLst>
              <a:ext uri="{FF2B5EF4-FFF2-40B4-BE49-F238E27FC236}">
                <a16:creationId xmlns:a16="http://schemas.microsoft.com/office/drawing/2014/main" id="{10CB977E-5536-4679-A836-B60A87E09E3C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9728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1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pP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La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offre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, la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usa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, la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abilita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, la porta ai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clienti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.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Scegliete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 1 o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più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1" dirty="0" err="1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modalità</a:t>
            </a:r>
            <a:r>
              <a:rPr sz="1500" b="1" dirty="0">
                <a:solidFill>
                  <a:srgbClr val="16785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5" name="sace-input">
            <a:extLst>
              <a:ext uri="{FF2B5EF4-FFF2-40B4-BE49-F238E27FC236}">
                <a16:creationId xmlns:a16="http://schemas.microsoft.com/office/drawing/2014/main" id="{CC6C3C50-D282-43D9-82E8-20F15BCC2622}"/>
              </a:ext>
            </a:extLst>
          </p:cNvPr>
          <p:cNvSpPr>
            <a:spLocks noGrp="1"/>
          </p:cNvSpPr>
          <p:nvPr/>
        </p:nvSpPr>
        <p:spPr>
          <a:xfrm>
            <a:off x="609600" y="5857875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Spiegate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cosa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fa SACE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nella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proposta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con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quali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eventuali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partner e quale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valore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ottiene</a:t>
            </a:r>
            <a:r>
              <a:rPr sz="165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6A20F96-2203-4ACF-916E-7D52A6439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57150"/>
            <a:ext cx="1752600" cy="506708"/>
          </a:xfrm>
          <a:prstGeom prst="rect">
            <a:avLst/>
          </a:prstGeom>
        </p:spPr>
      </p:pic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0D9A416B-654A-456B-AF77-9911F9B6F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sp>
        <p:nvSpPr>
          <p:cNvPr id="23" name="idea-in-one-sentence">
            <a:extLst>
              <a:ext uri="{FF2B5EF4-FFF2-40B4-BE49-F238E27FC236}">
                <a16:creationId xmlns:a16="http://schemas.microsoft.com/office/drawing/2014/main" id="{4B8F61AE-3E59-4318-AC85-0E5BC562FE34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10972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lnSpc>
                <a:spcPct val="113000"/>
              </a:lnSpc>
              <a:buNone/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24374A"/>
                </a:solidFill>
                <a:latin typeface="Calibri"/>
                <a:ea typeface="Calibri"/>
                <a:cs typeface="Calibri"/>
              </a:rPr>
              <a:t>[Descrivete la soluzione in 1 frase e il risultato che rende possibile.]</a:t>
            </a:r>
          </a:p>
        </p:txBody>
      </p:sp>
      <p:sp>
        <p:nvSpPr>
          <p:cNvPr id="3" name="initiative">
            <a:extLst>
              <a:ext uri="{FF2B5EF4-FFF2-40B4-BE49-F238E27FC236}">
                <a16:creationId xmlns:a16="http://schemas.microsoft.com/office/drawing/2014/main" id="{AC80C518-C6FC-EDF3-01BE-7EFCAB6D6CED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SACE Export Challenge</a:t>
            </a:r>
          </a:p>
        </p:txBody>
      </p:sp>
    </p:spTree>
    <p:extLst>
      <p:ext uri="{BB962C8B-B14F-4D97-AF65-F5344CB8AC3E}">
        <p14:creationId xmlns:p14="http://schemas.microsoft.com/office/powerpoint/2010/main" val="127288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-74">
            <a:extLst>
              <a:ext uri="{FF2B5EF4-FFF2-40B4-BE49-F238E27FC236}">
                <a16:creationId xmlns:a16="http://schemas.microsoft.com/office/drawing/2014/main" id="{5F792EDC-D330-4BD4-BFB3-E66CB5850F14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972800" cy="19050"/>
          </a:xfrm>
          <a:prstGeom prst="rect">
            <a:avLst/>
          </a:prstGeom>
          <a:solidFill>
            <a:srgbClr val="16785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DE12EB6B-3909-4C22-B9B6-5D5A20F36E04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Applicazione</a:t>
            </a: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valore</a:t>
            </a:r>
            <a:r>
              <a:rPr sz="24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atteso</a:t>
            </a:r>
            <a:endParaRPr sz="24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application-label">
            <a:extLst>
              <a:ext uri="{FF2B5EF4-FFF2-40B4-BE49-F238E27FC236}">
                <a16:creationId xmlns:a16="http://schemas.microsoft.com/office/drawing/2014/main" id="{E78F5D6A-FC87-4415-8A5B-5F9CCBA3FDD9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Un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caso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d’uso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concreto</a:t>
            </a:r>
            <a:endParaRPr sz="18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application-input">
            <a:extLst>
              <a:ext uri="{FF2B5EF4-FFF2-40B4-BE49-F238E27FC236}">
                <a16:creationId xmlns:a16="http://schemas.microsoft.com/office/drawing/2014/main" id="{1FC9B4EB-F0D8-4FAE-B4B1-B6F274DD89B8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51054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[Applicate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l’idea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a 1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commessa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attività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di export.]</a:t>
            </a:r>
          </a:p>
          <a:p>
            <a:pPr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endParaRPr sz="1400" b="0" dirty="0">
              <a:solidFill>
                <a:srgbClr val="5A6D83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Mostrate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chi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agisce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cosa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cambia e con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quali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informazioni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sp>
        <p:nvSpPr>
          <p:cNvPr id="8" name="benefit-label">
            <a:extLst>
              <a:ext uri="{FF2B5EF4-FFF2-40B4-BE49-F238E27FC236}">
                <a16:creationId xmlns:a16="http://schemas.microsoft.com/office/drawing/2014/main" id="{610AD8D2-D647-4556-8DA2-77E1A230C486}"/>
              </a:ext>
            </a:extLst>
          </p:cNvPr>
          <p:cNvSpPr>
            <a:spLocks noGrp="1"/>
          </p:cNvSpPr>
          <p:nvPr/>
        </p:nvSpPr>
        <p:spPr>
          <a:xfrm>
            <a:off x="6477000" y="2047875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Il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beneficio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per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imprese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SACE</a:t>
            </a:r>
          </a:p>
        </p:txBody>
      </p:sp>
      <p:sp>
        <p:nvSpPr>
          <p:cNvPr id="9" name="benefit-input">
            <a:extLst>
              <a:ext uri="{FF2B5EF4-FFF2-40B4-BE49-F238E27FC236}">
                <a16:creationId xmlns:a16="http://schemas.microsoft.com/office/drawing/2014/main" id="{699E38B9-DA5F-4AB0-AB87-E0EF628716A8}"/>
              </a:ext>
            </a:extLst>
          </p:cNvPr>
          <p:cNvSpPr>
            <a:spLocks noGrp="1"/>
          </p:cNvSpPr>
          <p:nvPr/>
        </p:nvSpPr>
        <p:spPr>
          <a:xfrm>
            <a:off x="6477000" y="2562225"/>
            <a:ext cx="51054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[Indicate il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danno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evitabile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il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miglioramento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atteso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per le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imprese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per SACE.]</a:t>
            </a:r>
          </a:p>
          <a:p>
            <a:pPr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endParaRPr sz="1400" b="0" dirty="0">
              <a:solidFill>
                <a:srgbClr val="5A6D83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[Se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disponibili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aggiungete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stime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relative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ipotesi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sp>
        <p:nvSpPr>
          <p:cNvPr id="10" name="line-502">
            <a:extLst>
              <a:ext uri="{FF2B5EF4-FFF2-40B4-BE49-F238E27FC236}">
                <a16:creationId xmlns:a16="http://schemas.microsoft.com/office/drawing/2014/main" id="{B9426BDC-7A5F-4DDD-B8E2-4DDA75AF0E76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0972800" cy="19050"/>
          </a:xfrm>
          <a:prstGeom prst="rect">
            <a:avLst/>
          </a:prstGeom>
          <a:solidFill>
            <a:srgbClr val="CEDBE6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11" name="validation-label">
            <a:extLst>
              <a:ext uri="{FF2B5EF4-FFF2-40B4-BE49-F238E27FC236}">
                <a16:creationId xmlns:a16="http://schemas.microsoft.com/office/drawing/2014/main" id="{8395AA27-DEE7-4BD5-93A9-0715D728E0E8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10972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Adozione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ipotesi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verificare</a:t>
            </a:r>
            <a:endParaRPr sz="18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validation-input">
            <a:extLst>
              <a:ext uri="{FF2B5EF4-FFF2-40B4-BE49-F238E27FC236}">
                <a16:creationId xmlns:a16="http://schemas.microsoft.com/office/drawing/2014/main" id="{92FBC886-CD26-421D-86B1-E631FCEFFA4A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09728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[Indicate chi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dovrebbe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adottare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la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soluzione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la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condizione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necessaria per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usarla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l’incertezza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principale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4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approfondire</a:t>
            </a:r>
            <a:r>
              <a:rPr sz="14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CD112CE-7B7D-4236-81F2-3A3CC5721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57150"/>
            <a:ext cx="1752600" cy="506708"/>
          </a:xfrm>
          <a:prstGeom prst="rect">
            <a:avLst/>
          </a:prstGeom>
        </p:spPr>
      </p:pic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4E9DBA1E-0B50-4C50-A5FD-984A3FCD0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sp>
        <p:nvSpPr>
          <p:cNvPr id="3" name="initiative">
            <a:extLst>
              <a:ext uri="{FF2B5EF4-FFF2-40B4-BE49-F238E27FC236}">
                <a16:creationId xmlns:a16="http://schemas.microsoft.com/office/drawing/2014/main" id="{941A7952-BAC9-2111-0D46-5ACB3382AAEA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SACE Export Challenge</a:t>
            </a:r>
          </a:p>
        </p:txBody>
      </p:sp>
    </p:spTree>
    <p:extLst>
      <p:ext uri="{BB962C8B-B14F-4D97-AF65-F5344CB8AC3E}">
        <p14:creationId xmlns:p14="http://schemas.microsoft.com/office/powerpoint/2010/main" val="116954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-74">
            <a:extLst>
              <a:ext uri="{FF2B5EF4-FFF2-40B4-BE49-F238E27FC236}">
                <a16:creationId xmlns:a16="http://schemas.microsoft.com/office/drawing/2014/main" id="{7D4B5E9A-744B-48CA-ABED-20387602A3FD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972800" cy="19050"/>
          </a:xfrm>
          <a:prstGeom prst="rect">
            <a:avLst/>
          </a:prstGeom>
          <a:solidFill>
            <a:srgbClr val="16785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F8B751A-511F-49FD-BB46-D4FAED63FB47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55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Il team e </a:t>
            </a:r>
            <a:r>
              <a:rPr sz="255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i</a:t>
            </a:r>
            <a:r>
              <a:rPr sz="255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prossimi</a:t>
            </a:r>
            <a:r>
              <a:rPr sz="255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passi</a:t>
            </a:r>
            <a:endParaRPr sz="25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am-label">
            <a:extLst>
              <a:ext uri="{FF2B5EF4-FFF2-40B4-BE49-F238E27FC236}">
                <a16:creationId xmlns:a16="http://schemas.microsoft.com/office/drawing/2014/main" id="{333C9927-9D7C-47F8-ABA8-0E25FF8D8454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Competenze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contributo</a:t>
            </a:r>
            <a:endParaRPr sz="1800" b="1" dirty="0">
              <a:solidFill>
                <a:srgbClr val="112F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member-0">
            <a:extLst>
              <a:ext uri="{FF2B5EF4-FFF2-40B4-BE49-F238E27FC236}">
                <a16:creationId xmlns:a16="http://schemas.microsoft.com/office/drawing/2014/main" id="{245A5A4E-8FED-4ACB-BAC3-1DB79F11F75B}"/>
              </a:ext>
            </a:extLst>
          </p:cNvPr>
          <p:cNvSpPr>
            <a:spLocks noGrp="1"/>
          </p:cNvSpPr>
          <p:nvPr/>
        </p:nvSpPr>
        <p:spPr>
          <a:xfrm>
            <a:off x="609600" y="2600325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[Nome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cognome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  [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Competenza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contributo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</a:t>
            </a:r>
          </a:p>
        </p:txBody>
      </p:sp>
      <p:sp>
        <p:nvSpPr>
          <p:cNvPr id="8" name="member-1">
            <a:extLst>
              <a:ext uri="{FF2B5EF4-FFF2-40B4-BE49-F238E27FC236}">
                <a16:creationId xmlns:a16="http://schemas.microsoft.com/office/drawing/2014/main" id="{3010AA1F-46CD-466A-8E23-086A876A7840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[Nome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cognome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  [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Competenza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contributo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]</a:t>
            </a:r>
          </a:p>
        </p:txBody>
      </p:sp>
      <p:sp>
        <p:nvSpPr>
          <p:cNvPr id="9" name="member-2">
            <a:extLst>
              <a:ext uri="{FF2B5EF4-FFF2-40B4-BE49-F238E27FC236}">
                <a16:creationId xmlns:a16="http://schemas.microsoft.com/office/drawing/2014/main" id="{885CDC0E-96D1-4B38-A36E-9D21B6C5D2EA}"/>
              </a:ext>
            </a:extLst>
          </p:cNvPr>
          <p:cNvSpPr>
            <a:spLocks noGrp="1"/>
          </p:cNvSpPr>
          <p:nvPr/>
        </p:nvSpPr>
        <p:spPr>
          <a:xfrm>
            <a:off x="609600" y="3648075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[Nome e cognome]  [Competenza e contributo]</a:t>
            </a:r>
          </a:p>
        </p:txBody>
      </p:sp>
      <p:sp>
        <p:nvSpPr>
          <p:cNvPr id="10" name="member-3">
            <a:extLst>
              <a:ext uri="{FF2B5EF4-FFF2-40B4-BE49-F238E27FC236}">
                <a16:creationId xmlns:a16="http://schemas.microsoft.com/office/drawing/2014/main" id="{D83C9358-3D6F-4C4C-B8A6-43C0BB175157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[Nome e cognome]  [Competenza e contributo]</a:t>
            </a:r>
          </a:p>
        </p:txBody>
      </p:sp>
      <p:sp>
        <p:nvSpPr>
          <p:cNvPr id="11" name="development-label">
            <a:extLst>
              <a:ext uri="{FF2B5EF4-FFF2-40B4-BE49-F238E27FC236}">
                <a16:creationId xmlns:a16="http://schemas.microsoft.com/office/drawing/2014/main" id="{B4920C42-B4E4-46DA-A65E-6FCDBAE61630}"/>
              </a:ext>
            </a:extLst>
          </p:cNvPr>
          <p:cNvSpPr>
            <a:spLocks noGrp="1"/>
          </p:cNvSpPr>
          <p:nvPr/>
        </p:nvSpPr>
        <p:spPr>
          <a:xfrm>
            <a:off x="6477000" y="2047875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Sviluppo nello SmartLab</a:t>
            </a:r>
          </a:p>
        </p:txBody>
      </p:sp>
      <p:sp>
        <p:nvSpPr>
          <p:cNvPr id="12" name="development-input">
            <a:extLst>
              <a:ext uri="{FF2B5EF4-FFF2-40B4-BE49-F238E27FC236}">
                <a16:creationId xmlns:a16="http://schemas.microsoft.com/office/drawing/2014/main" id="{4380423E-A56C-4FA6-9446-70ECE7B226C5}"/>
              </a:ext>
            </a:extLst>
          </p:cNvPr>
          <p:cNvSpPr>
            <a:spLocks noGrp="1"/>
          </p:cNvSpPr>
          <p:nvPr/>
        </p:nvSpPr>
        <p:spPr>
          <a:xfrm>
            <a:off x="6477000" y="2562225"/>
            <a:ext cx="51054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Ipotesi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verificare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primo test o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confronto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  <a:p>
            <a:endParaRPr sz="1500" b="0" dirty="0">
              <a:solidFill>
                <a:srgbClr val="64748B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dati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risorse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coinvolgere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  <a:p>
            <a:endParaRPr sz="1500" b="0" dirty="0">
              <a:solidFill>
                <a:srgbClr val="64748B"/>
              </a:solidFill>
              <a:latin typeface="Calibri"/>
              <a:ea typeface="Calibri"/>
              <a:cs typeface="Calibri"/>
            </a:endParaRPr>
          </a:p>
          <a:p>
            <a:pPr algn="l">
              <a:lnSpc>
                <a:spcPct val="113000"/>
              </a:lnSpc>
              <a:buNone/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Condizione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per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estendere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l’idea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ad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altre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imprese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o a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più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75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operazioni</a:t>
            </a:r>
            <a:r>
              <a:rPr sz="1575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SACE.]</a:t>
            </a:r>
          </a:p>
        </p:txBody>
      </p:sp>
      <p:sp>
        <p:nvSpPr>
          <p:cNvPr id="13" name="line-514">
            <a:extLst>
              <a:ext uri="{FF2B5EF4-FFF2-40B4-BE49-F238E27FC236}">
                <a16:creationId xmlns:a16="http://schemas.microsoft.com/office/drawing/2014/main" id="{CBEA3010-3AA3-4D50-AAEF-839AA729056A}"/>
              </a:ext>
            </a:extLst>
          </p:cNvPr>
          <p:cNvSpPr>
            <a:spLocks noGrp="1"/>
          </p:cNvSpPr>
          <p:nvPr/>
        </p:nvSpPr>
        <p:spPr>
          <a:xfrm>
            <a:off x="609600" y="4914900"/>
            <a:ext cx="10972800" cy="19050"/>
          </a:xfrm>
          <a:prstGeom prst="rect">
            <a:avLst/>
          </a:prstGeom>
          <a:solidFill>
            <a:srgbClr val="CEDBE6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14" name="motivation-label">
            <a:extLst>
              <a:ext uri="{FF2B5EF4-FFF2-40B4-BE49-F238E27FC236}">
                <a16:creationId xmlns:a16="http://schemas.microsoft.com/office/drawing/2014/main" id="{3A4D5C10-A34E-4EF6-B919-1E7E562D6158}"/>
              </a:ext>
            </a:extLst>
          </p:cNvPr>
          <p:cNvSpPr>
            <a:spLocks noGrp="1"/>
          </p:cNvSpPr>
          <p:nvPr/>
        </p:nvSpPr>
        <p:spPr>
          <a:xfrm>
            <a:off x="609600" y="5114925"/>
            <a:ext cx="10972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La </a:t>
            </a:r>
            <a:r>
              <a:rPr sz="1800" b="1" dirty="0" err="1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motivazione</a:t>
            </a:r>
            <a:r>
              <a:rPr sz="1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 del team</a:t>
            </a:r>
          </a:p>
        </p:txBody>
      </p:sp>
      <p:sp>
        <p:nvSpPr>
          <p:cNvPr id="15" name="motivation-input">
            <a:extLst>
              <a:ext uri="{FF2B5EF4-FFF2-40B4-BE49-F238E27FC236}">
                <a16:creationId xmlns:a16="http://schemas.microsoft.com/office/drawing/2014/main" id="{DDCE6896-2EAC-4988-925D-39B0A89D6EA9}"/>
              </a:ext>
            </a:extLst>
          </p:cNvPr>
          <p:cNvSpPr>
            <a:spLocks noGrp="1"/>
          </p:cNvSpPr>
          <p:nvPr/>
        </p:nvSpPr>
        <p:spPr>
          <a:xfrm>
            <a:off x="609600" y="5543550"/>
            <a:ext cx="10972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pP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[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Spiegate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perché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avete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scelto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questo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problema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cosa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volete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approfondire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durante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 il </a:t>
            </a:r>
            <a:r>
              <a:rPr sz="1500" b="0" dirty="0" err="1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percorso</a:t>
            </a:r>
            <a:r>
              <a:rPr sz="1500" b="0" dirty="0">
                <a:solidFill>
                  <a:srgbClr val="5A6D83"/>
                </a:solidFill>
                <a:latin typeface="Calibri"/>
                <a:ea typeface="Calibri"/>
                <a:cs typeface="Calibri"/>
              </a:rPr>
              <a:t>.]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A6007187-C50A-47FB-85AA-F51CA3706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57150"/>
            <a:ext cx="1752600" cy="506708"/>
          </a:xfrm>
          <a:prstGeom prst="rect">
            <a:avLst/>
          </a:prstGeom>
        </p:spPr>
      </p:pic>
      <p:pic>
        <p:nvPicPr>
          <p:cNvPr id="22" name="pasted-image.pdf">
            <a:extLst>
              <a:ext uri="{FF2B5EF4-FFF2-40B4-BE49-F238E27FC236}">
                <a16:creationId xmlns:a16="http://schemas.microsoft.com/office/drawing/2014/main" id="{A3D713C0-531B-40E3-8682-47F994D3F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sp>
        <p:nvSpPr>
          <p:cNvPr id="3" name="initiative">
            <a:extLst>
              <a:ext uri="{FF2B5EF4-FFF2-40B4-BE49-F238E27FC236}">
                <a16:creationId xmlns:a16="http://schemas.microsoft.com/office/drawing/2014/main" id="{8FF98D24-6FF7-0714-5325-0F94B00B0A53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Calibri"/>
                <a:ea typeface="Calibri"/>
                <a:cs typeface="Calibri"/>
              </a:rPr>
              <a:t>SACE Export Challenge</a:t>
            </a:r>
          </a:p>
        </p:txBody>
      </p:sp>
    </p:spTree>
    <p:extLst>
      <p:ext uri="{BB962C8B-B14F-4D97-AF65-F5344CB8AC3E}">
        <p14:creationId xmlns:p14="http://schemas.microsoft.com/office/powerpoint/2010/main" val="2152171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DocSecurity>0</DocSecurity>
  <PresentationFormat>Widescreen</PresentationFormat>
  <Paragraphs>53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7" baseType="lpstr">
      <vt:lpstr>Aptos</vt:lpstr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Edoardo Giorio</cp:lastModifiedBy>
  <cp:revision>1</cp:revision>
  <dcterms:created xsi:type="dcterms:W3CDTF">2026-10-29T16:56:06Z</dcterms:created>
  <dcterms:modified xsi:type="dcterms:W3CDTF">2026-10-29T17:07:07Z</dcterms:modified>
</cp:coreProperties>
</file>