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buNone/>
    </a:defPPr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E1F2"/>
    <a:srgbClr val="535454"/>
    <a:srgbClr val="3365AE"/>
    <a:srgbClr val="EEF4FB"/>
    <a:srgbClr val="16785A"/>
    <a:srgbClr val="EEEC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950" autoAdjust="0"/>
    <p:restoredTop sz="94660"/>
  </p:normalViewPr>
  <p:slideViewPr>
    <p:cSldViewPr snapToGrid="0">
      <p:cViewPr>
        <p:scale>
          <a:sx n="58" d="100"/>
          <a:sy n="58" d="100"/>
        </p:scale>
        <p:origin x="440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97A59D0E-2CFC-4994-BB84-61E0305B1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FE4A3041-E2E9-4847-BED1-B7BA0E171E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FE4DF432-05E7-4744-8FBA-3CA171D7A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AF2ACAFA-5D4A-48C9-966D-D4DE49687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620F346E-B5B6-4FB3-94B9-AFF0FF256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22F15993-B13F-4655-A340-8F4B4D92B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94AFEBD7-347D-49BD-BE67-E84B69918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CC7E7F92-DF0E-467A-A4D9-7841B020ECD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1812A7A9-0275-4A07-9C61-F1DE69630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4A07989C-D7B9-4193-A005-EAA58E5836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Pr>
        <a:solidFill>
          <a:srgbClr val="EEF4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E2F54F0B-C482-BE9B-599C-E26D96705BD9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72580"/>
            <a:ext cx="550863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it-IT" sz="800">
                <a:solidFill>
                  <a:srgbClr val="415364">
                    <a:alpha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interno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itiative">
            <a:extLst>
              <a:ext uri="{FF2B5EF4-FFF2-40B4-BE49-F238E27FC236}">
                <a16:creationId xmlns:a16="http://schemas.microsoft.com/office/drawing/2014/main" id="{D6C0643F-7E73-441A-8698-C7C1D90DE6D6}"/>
              </a:ext>
            </a:extLst>
          </p:cNvPr>
          <p:cNvSpPr>
            <a:spLocks noGrp="1"/>
          </p:cNvSpPr>
          <p:nvPr/>
        </p:nvSpPr>
        <p:spPr>
          <a:xfrm>
            <a:off x="2571750" y="171450"/>
            <a:ext cx="7048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325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lnSpc>
                <a:spcPct val="113000"/>
              </a:lnSpc>
              <a:buNone/>
              <a:defRPr sz="2325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pPr>
            <a:r>
              <a:rPr sz="2800" b="1" dirty="0">
                <a:solidFill>
                  <a:srgbClr val="112F60"/>
                </a:solidFill>
                <a:latin typeface="Georgia" panose="02040502050405020303" pitchFamily="18" charset="0"/>
                <a:ea typeface="Calibri"/>
                <a:cs typeface="Calibri"/>
              </a:rPr>
              <a:t>SACE Export Challenge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4ECF5ED2-8CD5-463C-B2AC-893CBA17A066}"/>
              </a:ext>
            </a:extLst>
          </p:cNvPr>
          <p:cNvSpPr>
            <a:spLocks noGrp="1"/>
          </p:cNvSpPr>
          <p:nvPr/>
        </p:nvSpPr>
        <p:spPr>
          <a:xfrm>
            <a:off x="609600" y="1009650"/>
            <a:ext cx="109728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255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pPr>
            <a:r>
              <a:rPr sz="2400" b="1" dirty="0">
                <a:solidFill>
                  <a:srgbClr val="3365AE"/>
                </a:solidFill>
                <a:latin typeface="Georgia" panose="02040502050405020303" pitchFamily="18" charset="0"/>
                <a:ea typeface="Calibri"/>
                <a:cs typeface="Calibri"/>
              </a:rPr>
              <a:t>Il </a:t>
            </a:r>
            <a:r>
              <a:rPr sz="2400" b="1" dirty="0" err="1">
                <a:solidFill>
                  <a:srgbClr val="3365AE"/>
                </a:solidFill>
                <a:latin typeface="Georgia" panose="02040502050405020303" pitchFamily="18" charset="0"/>
                <a:ea typeface="Calibri"/>
                <a:cs typeface="Calibri"/>
              </a:rPr>
              <a:t>problema</a:t>
            </a:r>
            <a:r>
              <a:rPr sz="2400" b="1" dirty="0">
                <a:solidFill>
                  <a:srgbClr val="3365AE"/>
                </a:solidFill>
                <a:latin typeface="Georgia" panose="02040502050405020303" pitchFamily="18" charset="0"/>
                <a:ea typeface="Calibri"/>
                <a:cs typeface="Calibri"/>
              </a:rPr>
              <a:t> e le </a:t>
            </a:r>
            <a:r>
              <a:rPr sz="2400" b="1" dirty="0" err="1">
                <a:solidFill>
                  <a:srgbClr val="3365AE"/>
                </a:solidFill>
                <a:latin typeface="Georgia" panose="02040502050405020303" pitchFamily="18" charset="0"/>
                <a:ea typeface="Calibri"/>
                <a:cs typeface="Calibri"/>
              </a:rPr>
              <a:t>imprese</a:t>
            </a:r>
            <a:endParaRPr sz="2400" b="1" dirty="0">
              <a:solidFill>
                <a:srgbClr val="3365AE"/>
              </a:solidFill>
              <a:latin typeface="Georgia" panose="02040502050405020303" pitchFamily="18" charset="0"/>
              <a:ea typeface="Calibri"/>
              <a:cs typeface="Calibri"/>
            </a:endParaRPr>
          </a:p>
        </p:txBody>
      </p:sp>
      <p:pic>
        <p:nvPicPr>
          <p:cNvPr id="19" name="pasted-image.pdf">
            <a:extLst>
              <a:ext uri="{FF2B5EF4-FFF2-40B4-BE49-F238E27FC236}">
                <a16:creationId xmlns:a16="http://schemas.microsoft.com/office/drawing/2014/main" id="{5CAC0FC3-43B7-4DF9-96E6-4FBD7FF63A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1875" y="228600"/>
            <a:ext cx="733330" cy="238792"/>
          </a:xfrm>
          <a:prstGeom prst="rect">
            <a:avLst/>
          </a:prstGeom>
          <a:ln w="12700">
            <a:miter/>
          </a:ln>
        </p:spPr>
      </p:pic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9CF1974F-4F3B-C8D1-24AD-F210EA2884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95" y="66675"/>
            <a:ext cx="1423591" cy="495300"/>
          </a:xfrm>
          <a:prstGeom prst="rect">
            <a:avLst/>
          </a:prstGeom>
        </p:spPr>
      </p:pic>
      <p:sp>
        <p:nvSpPr>
          <p:cNvPr id="60" name="Shape 3">
            <a:extLst>
              <a:ext uri="{FF2B5EF4-FFF2-40B4-BE49-F238E27FC236}">
                <a16:creationId xmlns:a16="http://schemas.microsoft.com/office/drawing/2014/main" id="{CCF278F5-053F-7FB0-B7B9-ECEAAC553292}"/>
              </a:ext>
            </a:extLst>
          </p:cNvPr>
          <p:cNvSpPr/>
          <p:nvPr/>
        </p:nvSpPr>
        <p:spPr>
          <a:xfrm>
            <a:off x="609600" y="1649710"/>
            <a:ext cx="10972800" cy="2103107"/>
          </a:xfrm>
          <a:prstGeom prst="roundRect">
            <a:avLst>
              <a:gd name="adj" fmla="val 3623"/>
            </a:avLst>
          </a:prstGeom>
          <a:solidFill>
            <a:srgbClr val="FFFFFF"/>
          </a:solidFill>
          <a:ln w="6350">
            <a:solidFill>
              <a:srgbClr val="CEE1F2"/>
            </a:solidFill>
            <a:prstDash val="solid"/>
          </a:ln>
        </p:spPr>
        <p:txBody>
          <a:bodyPr/>
          <a:lstStyle/>
          <a:p>
            <a:endParaRPr lang="it-IT" sz="1200"/>
          </a:p>
        </p:txBody>
      </p:sp>
      <p:sp>
        <p:nvSpPr>
          <p:cNvPr id="62" name="Text 4">
            <a:extLst>
              <a:ext uri="{FF2B5EF4-FFF2-40B4-BE49-F238E27FC236}">
                <a16:creationId xmlns:a16="http://schemas.microsoft.com/office/drawing/2014/main" id="{27F68F84-B510-0C5D-DDCA-E59069794A0F}"/>
              </a:ext>
            </a:extLst>
          </p:cNvPr>
          <p:cNvSpPr/>
          <p:nvPr/>
        </p:nvSpPr>
        <p:spPr>
          <a:xfrm>
            <a:off x="918634" y="1822302"/>
            <a:ext cx="11390207" cy="2032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lnSpcReduction="10000"/>
          </a:bodyPr>
          <a:lstStyle/>
          <a:p>
            <a:r>
              <a:rPr lang="en-US" sz="1200" b="1" kern="0" spc="125" dirty="0">
                <a:solidFill>
                  <a:srgbClr val="33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L’IDEA</a:t>
            </a:r>
            <a:endParaRPr lang="en-US" sz="1200" dirty="0"/>
          </a:p>
        </p:txBody>
      </p:sp>
      <p:sp>
        <p:nvSpPr>
          <p:cNvPr id="64" name="Text 5">
            <a:extLst>
              <a:ext uri="{FF2B5EF4-FFF2-40B4-BE49-F238E27FC236}">
                <a16:creationId xmlns:a16="http://schemas.microsoft.com/office/drawing/2014/main" id="{6BA27596-E406-A046-C613-71B1F7E6D4ED}"/>
              </a:ext>
            </a:extLst>
          </p:cNvPr>
          <p:cNvSpPr/>
          <p:nvPr/>
        </p:nvSpPr>
        <p:spPr>
          <a:xfrm>
            <a:off x="918634" y="2078156"/>
            <a:ext cx="10354667" cy="478558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>
              <a:lnSpc>
                <a:spcPct val="96404"/>
              </a:lnSpc>
            </a:pPr>
            <a:r>
              <a:rPr lang="en-US" sz="2600" b="1" i="1" dirty="0">
                <a:solidFill>
                  <a:srgbClr val="0B245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[Titolo dell’idea]</a:t>
            </a:r>
            <a:endParaRPr lang="en-US" sz="2600" dirty="0"/>
          </a:p>
        </p:txBody>
      </p:sp>
      <p:sp>
        <p:nvSpPr>
          <p:cNvPr id="66" name="Text 6">
            <a:extLst>
              <a:ext uri="{FF2B5EF4-FFF2-40B4-BE49-F238E27FC236}">
                <a16:creationId xmlns:a16="http://schemas.microsoft.com/office/drawing/2014/main" id="{64309AB4-23E6-E44C-4278-5754D8AAEC47}"/>
              </a:ext>
            </a:extLst>
          </p:cNvPr>
          <p:cNvSpPr/>
          <p:nvPr/>
        </p:nvSpPr>
        <p:spPr>
          <a:xfrm>
            <a:off x="918634" y="2597488"/>
            <a:ext cx="10354667" cy="25023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r>
              <a:rPr lang="en-US" sz="1200" b="1" dirty="0">
                <a:solidFill>
                  <a:srgbClr val="454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Challenge scelta</a:t>
            </a:r>
            <a:endParaRPr lang="en-US" sz="1200" dirty="0"/>
          </a:p>
        </p:txBody>
      </p:sp>
      <p:sp>
        <p:nvSpPr>
          <p:cNvPr id="68" name="Shape 7">
            <a:extLst>
              <a:ext uri="{FF2B5EF4-FFF2-40B4-BE49-F238E27FC236}">
                <a16:creationId xmlns:a16="http://schemas.microsoft.com/office/drawing/2014/main" id="{63C696B8-428E-88CC-96A6-87B6D4F7EA8A}"/>
              </a:ext>
            </a:extLst>
          </p:cNvPr>
          <p:cNvSpPr/>
          <p:nvPr/>
        </p:nvSpPr>
        <p:spPr>
          <a:xfrm>
            <a:off x="918633" y="2891275"/>
            <a:ext cx="3400756" cy="550333"/>
          </a:xfrm>
          <a:prstGeom prst="roundRect">
            <a:avLst>
              <a:gd name="adj" fmla="val 11538"/>
            </a:avLst>
          </a:prstGeom>
          <a:solidFill>
            <a:srgbClr val="EEF4FB"/>
          </a:solidFill>
          <a:ln w="12700">
            <a:solidFill>
              <a:srgbClr val="CEE1F2"/>
            </a:solidFill>
            <a:prstDash val="solid"/>
          </a:ln>
        </p:spPr>
        <p:txBody>
          <a:bodyPr/>
          <a:lstStyle/>
          <a:p>
            <a:endParaRPr lang="it-IT" sz="1200"/>
          </a:p>
        </p:txBody>
      </p:sp>
      <p:sp>
        <p:nvSpPr>
          <p:cNvPr id="70" name="Shape 8">
            <a:extLst>
              <a:ext uri="{FF2B5EF4-FFF2-40B4-BE49-F238E27FC236}">
                <a16:creationId xmlns:a16="http://schemas.microsoft.com/office/drawing/2014/main" id="{51DB900A-E103-0619-B549-325B2C44DC87}"/>
              </a:ext>
            </a:extLst>
          </p:cNvPr>
          <p:cNvSpPr/>
          <p:nvPr/>
        </p:nvSpPr>
        <p:spPr>
          <a:xfrm>
            <a:off x="1041400" y="3083891"/>
            <a:ext cx="165100" cy="16510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9050">
            <a:solidFill>
              <a:srgbClr val="3365AE"/>
            </a:solidFill>
            <a:prstDash val="solid"/>
          </a:ln>
        </p:spPr>
        <p:txBody>
          <a:bodyPr/>
          <a:lstStyle/>
          <a:p>
            <a:endParaRPr lang="it-IT" sz="1200"/>
          </a:p>
        </p:txBody>
      </p:sp>
      <p:sp>
        <p:nvSpPr>
          <p:cNvPr id="72" name="Text 9">
            <a:extLst>
              <a:ext uri="{FF2B5EF4-FFF2-40B4-BE49-F238E27FC236}">
                <a16:creationId xmlns:a16="http://schemas.microsoft.com/office/drawing/2014/main" id="{92D582FC-5AF3-A63C-C1F1-C4C25112CE37}"/>
              </a:ext>
            </a:extLst>
          </p:cNvPr>
          <p:cNvSpPr/>
          <p:nvPr/>
        </p:nvSpPr>
        <p:spPr>
          <a:xfrm>
            <a:off x="1295400" y="3077541"/>
            <a:ext cx="220332" cy="2032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lnSpcReduction="10000"/>
          </a:bodyPr>
          <a:lstStyle/>
          <a:p>
            <a:r>
              <a:rPr lang="en-US" sz="1200" b="1" dirty="0">
                <a:solidFill>
                  <a:srgbClr val="33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200" dirty="0"/>
          </a:p>
        </p:txBody>
      </p:sp>
      <p:sp>
        <p:nvSpPr>
          <p:cNvPr id="74" name="Text 10">
            <a:extLst>
              <a:ext uri="{FF2B5EF4-FFF2-40B4-BE49-F238E27FC236}">
                <a16:creationId xmlns:a16="http://schemas.microsoft.com/office/drawing/2014/main" id="{BD4F208B-CAEF-C1B7-AC79-8DC74ACE9AA7}"/>
              </a:ext>
            </a:extLst>
          </p:cNvPr>
          <p:cNvSpPr/>
          <p:nvPr/>
        </p:nvSpPr>
        <p:spPr>
          <a:xfrm>
            <a:off x="1553832" y="2988641"/>
            <a:ext cx="2722075" cy="3810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lnSpcReduction="10000"/>
          </a:bodyPr>
          <a:lstStyle/>
          <a:p>
            <a:r>
              <a:rPr lang="en-US" sz="1200" dirty="0">
                <a:solidFill>
                  <a:srgbClr val="262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Rischi </a:t>
            </a:r>
            <a:r>
              <a:rPr lang="en-US" sz="1200" dirty="0" err="1">
                <a:solidFill>
                  <a:srgbClr val="262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geopolitici</a:t>
            </a:r>
            <a:r>
              <a:rPr lang="en-US" sz="1200" dirty="0">
                <a:solidFill>
                  <a:srgbClr val="262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1200" dirty="0" err="1">
                <a:solidFill>
                  <a:srgbClr val="262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normativi</a:t>
            </a:r>
            <a:r>
              <a:rPr lang="en-US" sz="1200" dirty="0">
                <a:solidFill>
                  <a:srgbClr val="262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 </a:t>
            </a:r>
            <a:r>
              <a:rPr lang="en-US" sz="1200" dirty="0" err="1">
                <a:solidFill>
                  <a:srgbClr val="262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commerciali</a:t>
            </a:r>
            <a:endParaRPr lang="en-US" sz="1200" dirty="0"/>
          </a:p>
        </p:txBody>
      </p:sp>
      <p:sp>
        <p:nvSpPr>
          <p:cNvPr id="76" name="Shape 11">
            <a:extLst>
              <a:ext uri="{FF2B5EF4-FFF2-40B4-BE49-F238E27FC236}">
                <a16:creationId xmlns:a16="http://schemas.microsoft.com/office/drawing/2014/main" id="{0FFD3909-CDF3-4B33-FB8C-7EEF9FA362A6}"/>
              </a:ext>
            </a:extLst>
          </p:cNvPr>
          <p:cNvSpPr/>
          <p:nvPr/>
        </p:nvSpPr>
        <p:spPr>
          <a:xfrm>
            <a:off x="4395589" y="2891275"/>
            <a:ext cx="3400756" cy="550333"/>
          </a:xfrm>
          <a:prstGeom prst="roundRect">
            <a:avLst>
              <a:gd name="adj" fmla="val 11538"/>
            </a:avLst>
          </a:prstGeom>
          <a:solidFill>
            <a:srgbClr val="EEF4FB"/>
          </a:solidFill>
          <a:ln w="12700">
            <a:solidFill>
              <a:srgbClr val="CEE1F2"/>
            </a:solidFill>
            <a:prstDash val="solid"/>
          </a:ln>
        </p:spPr>
        <p:txBody>
          <a:bodyPr/>
          <a:lstStyle/>
          <a:p>
            <a:endParaRPr lang="it-IT" sz="1200"/>
          </a:p>
        </p:txBody>
      </p:sp>
      <p:sp>
        <p:nvSpPr>
          <p:cNvPr id="78" name="Shape 12">
            <a:extLst>
              <a:ext uri="{FF2B5EF4-FFF2-40B4-BE49-F238E27FC236}">
                <a16:creationId xmlns:a16="http://schemas.microsoft.com/office/drawing/2014/main" id="{AE4B1A84-86EF-0490-D793-8719BC43CC22}"/>
              </a:ext>
            </a:extLst>
          </p:cNvPr>
          <p:cNvSpPr/>
          <p:nvPr/>
        </p:nvSpPr>
        <p:spPr>
          <a:xfrm>
            <a:off x="4518356" y="3083891"/>
            <a:ext cx="165100" cy="16510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9050">
            <a:solidFill>
              <a:srgbClr val="3365AE"/>
            </a:solidFill>
            <a:prstDash val="solid"/>
          </a:ln>
        </p:spPr>
        <p:txBody>
          <a:bodyPr/>
          <a:lstStyle/>
          <a:p>
            <a:endParaRPr lang="it-IT" sz="1200"/>
          </a:p>
        </p:txBody>
      </p:sp>
      <p:sp>
        <p:nvSpPr>
          <p:cNvPr id="80" name="Text 13">
            <a:extLst>
              <a:ext uri="{FF2B5EF4-FFF2-40B4-BE49-F238E27FC236}">
                <a16:creationId xmlns:a16="http://schemas.microsoft.com/office/drawing/2014/main" id="{94B15DA8-D175-A356-A05D-F354881194E4}"/>
              </a:ext>
            </a:extLst>
          </p:cNvPr>
          <p:cNvSpPr/>
          <p:nvPr/>
        </p:nvSpPr>
        <p:spPr>
          <a:xfrm>
            <a:off x="4772356" y="3077541"/>
            <a:ext cx="220332" cy="2032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lnSpcReduction="10000"/>
          </a:bodyPr>
          <a:lstStyle/>
          <a:p>
            <a:r>
              <a:rPr lang="en-US" sz="1200" b="1" dirty="0">
                <a:solidFill>
                  <a:srgbClr val="33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200" dirty="0"/>
          </a:p>
        </p:txBody>
      </p:sp>
      <p:sp>
        <p:nvSpPr>
          <p:cNvPr id="82" name="Text 14">
            <a:extLst>
              <a:ext uri="{FF2B5EF4-FFF2-40B4-BE49-F238E27FC236}">
                <a16:creationId xmlns:a16="http://schemas.microsoft.com/office/drawing/2014/main" id="{C4EA45EF-067B-6401-2A85-D232E09CD901}"/>
              </a:ext>
            </a:extLst>
          </p:cNvPr>
          <p:cNvSpPr/>
          <p:nvPr/>
        </p:nvSpPr>
        <p:spPr>
          <a:xfrm>
            <a:off x="5030788" y="3077541"/>
            <a:ext cx="2115145" cy="2032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lnSpcReduction="10000"/>
          </a:bodyPr>
          <a:lstStyle/>
          <a:p>
            <a:r>
              <a:rPr lang="en-US" sz="1200" dirty="0">
                <a:solidFill>
                  <a:srgbClr val="262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Rischi </a:t>
            </a:r>
            <a:r>
              <a:rPr lang="en-US" sz="1200" dirty="0" err="1">
                <a:solidFill>
                  <a:srgbClr val="262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tecnologici</a:t>
            </a:r>
            <a:r>
              <a:rPr lang="en-US" sz="1200" dirty="0">
                <a:solidFill>
                  <a:srgbClr val="262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 </a:t>
            </a:r>
            <a:r>
              <a:rPr lang="en-US" sz="1200" dirty="0" err="1">
                <a:solidFill>
                  <a:srgbClr val="262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operativi</a:t>
            </a:r>
            <a:endParaRPr lang="en-US" sz="1200" dirty="0"/>
          </a:p>
        </p:txBody>
      </p:sp>
      <p:sp>
        <p:nvSpPr>
          <p:cNvPr id="84" name="Shape 15">
            <a:extLst>
              <a:ext uri="{FF2B5EF4-FFF2-40B4-BE49-F238E27FC236}">
                <a16:creationId xmlns:a16="http://schemas.microsoft.com/office/drawing/2014/main" id="{2D01C2D0-6721-3F5A-D79D-024EC2843A28}"/>
              </a:ext>
            </a:extLst>
          </p:cNvPr>
          <p:cNvSpPr/>
          <p:nvPr/>
        </p:nvSpPr>
        <p:spPr>
          <a:xfrm>
            <a:off x="7872545" y="2891275"/>
            <a:ext cx="3400756" cy="550333"/>
          </a:xfrm>
          <a:prstGeom prst="roundRect">
            <a:avLst>
              <a:gd name="adj" fmla="val 11538"/>
            </a:avLst>
          </a:prstGeom>
          <a:solidFill>
            <a:srgbClr val="EEF4FB"/>
          </a:solidFill>
          <a:ln w="12700">
            <a:solidFill>
              <a:srgbClr val="CEE1F2"/>
            </a:solidFill>
            <a:prstDash val="solid"/>
          </a:ln>
        </p:spPr>
        <p:txBody>
          <a:bodyPr/>
          <a:lstStyle/>
          <a:p>
            <a:endParaRPr lang="it-IT" sz="1200"/>
          </a:p>
        </p:txBody>
      </p:sp>
      <p:sp>
        <p:nvSpPr>
          <p:cNvPr id="86" name="Shape 16">
            <a:extLst>
              <a:ext uri="{FF2B5EF4-FFF2-40B4-BE49-F238E27FC236}">
                <a16:creationId xmlns:a16="http://schemas.microsoft.com/office/drawing/2014/main" id="{A4ADDEEC-F7E0-7D14-E1B6-F00932A268DC}"/>
              </a:ext>
            </a:extLst>
          </p:cNvPr>
          <p:cNvSpPr/>
          <p:nvPr/>
        </p:nvSpPr>
        <p:spPr>
          <a:xfrm>
            <a:off x="7995312" y="3083891"/>
            <a:ext cx="165100" cy="16510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9050">
            <a:solidFill>
              <a:srgbClr val="3365AE"/>
            </a:solidFill>
            <a:prstDash val="solid"/>
          </a:ln>
        </p:spPr>
        <p:txBody>
          <a:bodyPr/>
          <a:lstStyle/>
          <a:p>
            <a:endParaRPr lang="it-IT" sz="1200"/>
          </a:p>
        </p:txBody>
      </p:sp>
      <p:sp>
        <p:nvSpPr>
          <p:cNvPr id="88" name="Text 17">
            <a:extLst>
              <a:ext uri="{FF2B5EF4-FFF2-40B4-BE49-F238E27FC236}">
                <a16:creationId xmlns:a16="http://schemas.microsoft.com/office/drawing/2014/main" id="{671F7364-2805-6E45-6421-A405A505444A}"/>
              </a:ext>
            </a:extLst>
          </p:cNvPr>
          <p:cNvSpPr/>
          <p:nvPr/>
        </p:nvSpPr>
        <p:spPr>
          <a:xfrm>
            <a:off x="8249312" y="3077541"/>
            <a:ext cx="220332" cy="2032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lnSpcReduction="10000"/>
          </a:bodyPr>
          <a:lstStyle/>
          <a:p>
            <a:r>
              <a:rPr lang="en-US" sz="1200" b="1" dirty="0">
                <a:solidFill>
                  <a:srgbClr val="3365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200" dirty="0"/>
          </a:p>
        </p:txBody>
      </p:sp>
      <p:sp>
        <p:nvSpPr>
          <p:cNvPr id="90" name="Text 18">
            <a:extLst>
              <a:ext uri="{FF2B5EF4-FFF2-40B4-BE49-F238E27FC236}">
                <a16:creationId xmlns:a16="http://schemas.microsoft.com/office/drawing/2014/main" id="{EE9EA7AA-5B60-963F-48D1-6D7D376C636F}"/>
              </a:ext>
            </a:extLst>
          </p:cNvPr>
          <p:cNvSpPr/>
          <p:nvPr/>
        </p:nvSpPr>
        <p:spPr>
          <a:xfrm>
            <a:off x="8507743" y="3077541"/>
            <a:ext cx="2049588" cy="20320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lnSpcReduction="10000"/>
          </a:bodyPr>
          <a:lstStyle/>
          <a:p>
            <a:r>
              <a:rPr lang="en-US" sz="1200" dirty="0">
                <a:solidFill>
                  <a:srgbClr val="262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Rischi </a:t>
            </a:r>
            <a:r>
              <a:rPr lang="en-US" sz="1200" dirty="0" err="1">
                <a:solidFill>
                  <a:srgbClr val="262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climatici</a:t>
            </a:r>
            <a:r>
              <a:rPr lang="en-US" sz="1200" dirty="0">
                <a:solidFill>
                  <a:srgbClr val="262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 </a:t>
            </a:r>
            <a:r>
              <a:rPr lang="en-US" sz="1200" dirty="0" err="1">
                <a:solidFill>
                  <a:srgbClr val="262B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ambientali</a:t>
            </a:r>
            <a:endParaRPr lang="en-US" sz="1200" dirty="0"/>
          </a:p>
        </p:txBody>
      </p:sp>
      <p:sp>
        <p:nvSpPr>
          <p:cNvPr id="92" name="Shape 19">
            <a:extLst>
              <a:ext uri="{FF2B5EF4-FFF2-40B4-BE49-F238E27FC236}">
                <a16:creationId xmlns:a16="http://schemas.microsoft.com/office/drawing/2014/main" id="{CAC6BFB6-BC6D-85A2-24F4-C48A0EB14531}"/>
              </a:ext>
            </a:extLst>
          </p:cNvPr>
          <p:cNvSpPr/>
          <p:nvPr/>
        </p:nvSpPr>
        <p:spPr>
          <a:xfrm>
            <a:off x="609600" y="3897577"/>
            <a:ext cx="5384800" cy="2633852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6350">
            <a:solidFill>
              <a:srgbClr val="CEE1F2"/>
            </a:solidFill>
            <a:prstDash val="solid"/>
          </a:ln>
        </p:spPr>
        <p:txBody>
          <a:bodyPr/>
          <a:lstStyle/>
          <a:p>
            <a:endParaRPr lang="it-IT" sz="1200"/>
          </a:p>
        </p:txBody>
      </p:sp>
      <p:sp>
        <p:nvSpPr>
          <p:cNvPr id="96" name="Text 21">
            <a:extLst>
              <a:ext uri="{FF2B5EF4-FFF2-40B4-BE49-F238E27FC236}">
                <a16:creationId xmlns:a16="http://schemas.microsoft.com/office/drawing/2014/main" id="{2B2BFFB7-FC2A-9F20-C39E-C20D6AF6C3D9}"/>
              </a:ext>
            </a:extLst>
          </p:cNvPr>
          <p:cNvSpPr/>
          <p:nvPr/>
        </p:nvSpPr>
        <p:spPr>
          <a:xfrm>
            <a:off x="918632" y="4070167"/>
            <a:ext cx="4766665" cy="35905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13000"/>
              </a:lnSpc>
            </a:pPr>
            <a:r>
              <a:rPr lang="en-US" sz="2000" b="1" dirty="0">
                <a:solidFill>
                  <a:srgbClr val="112F60"/>
                </a:solidFill>
                <a:latin typeface="Georgia" panose="02040502050405020303" pitchFamily="18" charset="0"/>
                <a:ea typeface="Calibri"/>
                <a:cs typeface="Calibri"/>
              </a:rPr>
              <a:t>Imprese e attività di export</a:t>
            </a:r>
          </a:p>
        </p:txBody>
      </p:sp>
      <p:sp>
        <p:nvSpPr>
          <p:cNvPr id="98" name="Text 22">
            <a:extLst>
              <a:ext uri="{FF2B5EF4-FFF2-40B4-BE49-F238E27FC236}">
                <a16:creationId xmlns:a16="http://schemas.microsoft.com/office/drawing/2014/main" id="{8C534A97-30C7-9E1C-3EBD-0F9CA6800642}"/>
              </a:ext>
            </a:extLst>
          </p:cNvPr>
          <p:cNvSpPr/>
          <p:nvPr/>
        </p:nvSpPr>
        <p:spPr>
          <a:xfrm>
            <a:off x="918634" y="4541297"/>
            <a:ext cx="4909735" cy="54094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13000"/>
              </a:lnSpc>
            </a:pPr>
            <a:r>
              <a:rPr lang="en-US"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[Indicate le imprese italiane beneficiarie, il settore, il mercato estero e l’attività di export </a:t>
            </a:r>
            <a:r>
              <a:rPr lang="en-US"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interessata</a:t>
            </a:r>
            <a:r>
              <a:rPr lang="en-US"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.]</a:t>
            </a:r>
          </a:p>
        </p:txBody>
      </p:sp>
      <p:sp>
        <p:nvSpPr>
          <p:cNvPr id="100" name="Text 23">
            <a:extLst>
              <a:ext uri="{FF2B5EF4-FFF2-40B4-BE49-F238E27FC236}">
                <a16:creationId xmlns:a16="http://schemas.microsoft.com/office/drawing/2014/main" id="{FCA04544-1271-2211-1F7F-20238713085C}"/>
              </a:ext>
            </a:extLst>
          </p:cNvPr>
          <p:cNvSpPr/>
          <p:nvPr/>
        </p:nvSpPr>
        <p:spPr>
          <a:xfrm>
            <a:off x="918634" y="5209238"/>
            <a:ext cx="4909736" cy="2831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13000"/>
              </a:lnSpc>
            </a:pPr>
            <a:r>
              <a:rPr lang="en-US"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[Precisate chi userà la soluzione, anche se è SACE.]</a:t>
            </a:r>
          </a:p>
        </p:txBody>
      </p:sp>
      <p:sp>
        <p:nvSpPr>
          <p:cNvPr id="102" name="Shape 24">
            <a:extLst>
              <a:ext uri="{FF2B5EF4-FFF2-40B4-BE49-F238E27FC236}">
                <a16:creationId xmlns:a16="http://schemas.microsoft.com/office/drawing/2014/main" id="{3C83C4E7-62CE-5835-E157-7F20642AEBCB}"/>
              </a:ext>
            </a:extLst>
          </p:cNvPr>
          <p:cNvSpPr/>
          <p:nvPr/>
        </p:nvSpPr>
        <p:spPr>
          <a:xfrm>
            <a:off x="6197600" y="3897577"/>
            <a:ext cx="5384800" cy="2633852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6350">
            <a:solidFill>
              <a:srgbClr val="CEE1F2"/>
            </a:solidFill>
            <a:prstDash val="solid"/>
          </a:ln>
        </p:spPr>
        <p:txBody>
          <a:bodyPr/>
          <a:lstStyle/>
          <a:p>
            <a:endParaRPr lang="it-IT" sz="1200"/>
          </a:p>
        </p:txBody>
      </p:sp>
      <p:sp>
        <p:nvSpPr>
          <p:cNvPr id="106" name="Text 26">
            <a:extLst>
              <a:ext uri="{FF2B5EF4-FFF2-40B4-BE49-F238E27FC236}">
                <a16:creationId xmlns:a16="http://schemas.microsoft.com/office/drawing/2014/main" id="{998FDA60-830A-0CDB-F6FA-76B6DC154A15}"/>
              </a:ext>
            </a:extLst>
          </p:cNvPr>
          <p:cNvSpPr/>
          <p:nvPr/>
        </p:nvSpPr>
        <p:spPr>
          <a:xfrm>
            <a:off x="6506635" y="4070168"/>
            <a:ext cx="4766665" cy="35905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13000"/>
              </a:lnSpc>
            </a:pPr>
            <a:r>
              <a:rPr lang="en-US" sz="2000" b="1" dirty="0">
                <a:solidFill>
                  <a:srgbClr val="112F60"/>
                </a:solidFill>
                <a:latin typeface="Georgia" panose="02040502050405020303" pitchFamily="18" charset="0"/>
                <a:ea typeface="Calibri"/>
                <a:cs typeface="Calibri"/>
              </a:rPr>
              <a:t>Rischio e </a:t>
            </a:r>
            <a:r>
              <a:rPr lang="en-US" sz="2000" b="1" dirty="0" err="1">
                <a:solidFill>
                  <a:srgbClr val="112F60"/>
                </a:solidFill>
                <a:latin typeface="Georgia" panose="02040502050405020303" pitchFamily="18" charset="0"/>
                <a:ea typeface="Calibri"/>
                <a:cs typeface="Calibri"/>
              </a:rPr>
              <a:t>conseguenze</a:t>
            </a:r>
            <a:endParaRPr lang="en-US" sz="2000" b="1" dirty="0">
              <a:solidFill>
                <a:srgbClr val="112F60"/>
              </a:solidFill>
              <a:latin typeface="Georgia" panose="02040502050405020303" pitchFamily="18" charset="0"/>
              <a:ea typeface="Calibri"/>
              <a:cs typeface="Calibri"/>
            </a:endParaRPr>
          </a:p>
        </p:txBody>
      </p:sp>
      <p:sp>
        <p:nvSpPr>
          <p:cNvPr id="108" name="Text 27">
            <a:extLst>
              <a:ext uri="{FF2B5EF4-FFF2-40B4-BE49-F238E27FC236}">
                <a16:creationId xmlns:a16="http://schemas.microsoft.com/office/drawing/2014/main" id="{38930BE5-3F84-1636-4677-5613A2C3C8D0}"/>
              </a:ext>
            </a:extLst>
          </p:cNvPr>
          <p:cNvSpPr/>
          <p:nvPr/>
        </p:nvSpPr>
        <p:spPr>
          <a:xfrm>
            <a:off x="6506635" y="4541297"/>
            <a:ext cx="4909735" cy="54094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13000"/>
              </a:lnSpc>
            </a:pPr>
            <a:r>
              <a:rPr lang="en-US"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[Descrivete l’evento o la vulnerabilità e quando si </a:t>
            </a:r>
            <a:r>
              <a:rPr lang="en-US"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manifesta</a:t>
            </a:r>
            <a:r>
              <a:rPr lang="en-US"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.]</a:t>
            </a:r>
          </a:p>
        </p:txBody>
      </p:sp>
      <p:sp>
        <p:nvSpPr>
          <p:cNvPr id="110" name="Text 28">
            <a:extLst>
              <a:ext uri="{FF2B5EF4-FFF2-40B4-BE49-F238E27FC236}">
                <a16:creationId xmlns:a16="http://schemas.microsoft.com/office/drawing/2014/main" id="{DD2D5773-64A4-9391-1D8E-2D623BECBB6A}"/>
              </a:ext>
            </a:extLst>
          </p:cNvPr>
          <p:cNvSpPr/>
          <p:nvPr/>
        </p:nvSpPr>
        <p:spPr>
          <a:xfrm>
            <a:off x="6506635" y="5209238"/>
            <a:ext cx="4909735" cy="54094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13000"/>
              </a:lnSpc>
            </a:pPr>
            <a:r>
              <a:rPr lang="en-US"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[Spiegate il danno su commesse, margini, liquidità o accesso ai </a:t>
            </a:r>
            <a:r>
              <a:rPr lang="en-US"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mercati</a:t>
            </a:r>
            <a:r>
              <a:rPr lang="en-US"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.]</a:t>
            </a:r>
          </a:p>
        </p:txBody>
      </p:sp>
      <p:sp>
        <p:nvSpPr>
          <p:cNvPr id="112" name="Shape 1">
            <a:extLst>
              <a:ext uri="{FF2B5EF4-FFF2-40B4-BE49-F238E27FC236}">
                <a16:creationId xmlns:a16="http://schemas.microsoft.com/office/drawing/2014/main" id="{F99E6B51-ADAB-890D-2122-495F7CF92229}"/>
              </a:ext>
            </a:extLst>
          </p:cNvPr>
          <p:cNvSpPr/>
          <p:nvPr/>
        </p:nvSpPr>
        <p:spPr>
          <a:xfrm>
            <a:off x="609600" y="746033"/>
            <a:ext cx="10972800" cy="19050"/>
          </a:xfrm>
          <a:prstGeom prst="rect">
            <a:avLst/>
          </a:prstGeom>
          <a:gradFill rotWithShape="1">
            <a:gsLst>
              <a:gs pos="0">
                <a:srgbClr val="268949">
                  <a:alpha val="100000"/>
                </a:srgbClr>
              </a:gs>
              <a:gs pos="50000">
                <a:srgbClr val="FFFFFF">
                  <a:alpha val="100000"/>
                </a:srgbClr>
              </a:gs>
              <a:gs pos="100000">
                <a:srgbClr val="CD2D30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endParaRPr lang="it-IT" sz="1200"/>
          </a:p>
        </p:txBody>
      </p:sp>
    </p:spTree>
    <p:extLst>
      <p:ext uri="{BB962C8B-B14F-4D97-AF65-F5344CB8AC3E}">
        <p14:creationId xmlns:p14="http://schemas.microsoft.com/office/powerpoint/2010/main" val="694190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28">
            <a:extLst>
              <a:ext uri="{FF2B5EF4-FFF2-40B4-BE49-F238E27FC236}">
                <a16:creationId xmlns:a16="http://schemas.microsoft.com/office/drawing/2014/main" id="{7D0C114B-3781-75AF-9129-8321706C8957}"/>
              </a:ext>
            </a:extLst>
          </p:cNvPr>
          <p:cNvSpPr/>
          <p:nvPr/>
        </p:nvSpPr>
        <p:spPr>
          <a:xfrm>
            <a:off x="609600" y="4679102"/>
            <a:ext cx="10972800" cy="1852327"/>
          </a:xfrm>
          <a:prstGeom prst="roundRect">
            <a:avLst>
              <a:gd name="adj" fmla="val 5573"/>
            </a:avLst>
          </a:prstGeom>
          <a:solidFill>
            <a:srgbClr val="0B2452"/>
          </a:solidFill>
          <a:ln/>
        </p:spPr>
        <p:txBody>
          <a:bodyPr/>
          <a:lstStyle/>
          <a:p>
            <a:endParaRPr lang="it-IT" sz="1200"/>
          </a:p>
        </p:txBody>
      </p:sp>
      <p:sp>
        <p:nvSpPr>
          <p:cNvPr id="50" name="Shape 15">
            <a:extLst>
              <a:ext uri="{FF2B5EF4-FFF2-40B4-BE49-F238E27FC236}">
                <a16:creationId xmlns:a16="http://schemas.microsoft.com/office/drawing/2014/main" id="{5D54DDC6-939B-F2F0-5F29-2DE9BC182912}"/>
              </a:ext>
            </a:extLst>
          </p:cNvPr>
          <p:cNvSpPr/>
          <p:nvPr/>
        </p:nvSpPr>
        <p:spPr>
          <a:xfrm>
            <a:off x="6197535" y="2053509"/>
            <a:ext cx="5384799" cy="2492243"/>
          </a:xfrm>
          <a:prstGeom prst="roundRect">
            <a:avLst>
              <a:gd name="adj" fmla="val 3057"/>
            </a:avLst>
          </a:prstGeom>
          <a:solidFill>
            <a:srgbClr val="FFFFFF"/>
          </a:solidFill>
          <a:ln w="6350">
            <a:solidFill>
              <a:srgbClr val="CEE1F2"/>
            </a:solidFill>
            <a:prstDash val="solid"/>
          </a:ln>
        </p:spPr>
        <p:txBody>
          <a:bodyPr/>
          <a:lstStyle/>
          <a:p>
            <a:endParaRPr lang="it-IT" sz="1200"/>
          </a:p>
        </p:txBody>
      </p:sp>
      <p:sp>
        <p:nvSpPr>
          <p:cNvPr id="48" name="Shape 4">
            <a:extLst>
              <a:ext uri="{FF2B5EF4-FFF2-40B4-BE49-F238E27FC236}">
                <a16:creationId xmlns:a16="http://schemas.microsoft.com/office/drawing/2014/main" id="{7850E14D-458C-FCAB-3C8B-C85A9BEC3E65}"/>
              </a:ext>
            </a:extLst>
          </p:cNvPr>
          <p:cNvSpPr/>
          <p:nvPr/>
        </p:nvSpPr>
        <p:spPr>
          <a:xfrm>
            <a:off x="609600" y="2053509"/>
            <a:ext cx="5384734" cy="2492243"/>
          </a:xfrm>
          <a:prstGeom prst="roundRect">
            <a:avLst>
              <a:gd name="adj" fmla="val 3057"/>
            </a:avLst>
          </a:prstGeom>
          <a:solidFill>
            <a:srgbClr val="FFFFFF"/>
          </a:solidFill>
          <a:ln w="6350">
            <a:solidFill>
              <a:srgbClr val="CEE1F2"/>
            </a:solidFill>
            <a:prstDash val="solid"/>
          </a:ln>
        </p:spPr>
        <p:txBody>
          <a:bodyPr/>
          <a:lstStyle/>
          <a:p>
            <a:endParaRPr lang="it-IT" sz="1200"/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14450F42-8136-405E-9703-D3267BC4C1D7}"/>
              </a:ext>
            </a:extLst>
          </p:cNvPr>
          <p:cNvSpPr>
            <a:spLocks noGrp="1"/>
          </p:cNvSpPr>
          <p:nvPr/>
        </p:nvSpPr>
        <p:spPr>
          <a:xfrm>
            <a:off x="609600" y="1009650"/>
            <a:ext cx="103346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ct val="113000"/>
              </a:lnSpc>
            </a:pPr>
            <a:r>
              <a:rPr sz="2400" dirty="0" err="1">
                <a:solidFill>
                  <a:srgbClr val="3365AE"/>
                </a:solidFill>
                <a:latin typeface="Georgia" panose="02040502050405020303" pitchFamily="18" charset="0"/>
                <a:ea typeface="Calibri"/>
                <a:cs typeface="Calibri"/>
              </a:rPr>
              <a:t>L’idea</a:t>
            </a:r>
            <a:r>
              <a:rPr sz="2400" dirty="0">
                <a:solidFill>
                  <a:srgbClr val="3365AE"/>
                </a:solidFill>
                <a:latin typeface="Georgia" panose="02040502050405020303" pitchFamily="18" charset="0"/>
                <a:ea typeface="Calibri"/>
                <a:cs typeface="Calibri"/>
              </a:rPr>
              <a:t> e il </a:t>
            </a:r>
            <a:r>
              <a:rPr sz="2400" dirty="0" err="1">
                <a:solidFill>
                  <a:srgbClr val="3365AE"/>
                </a:solidFill>
                <a:latin typeface="Georgia" panose="02040502050405020303" pitchFamily="18" charset="0"/>
                <a:ea typeface="Calibri"/>
                <a:cs typeface="Calibri"/>
              </a:rPr>
              <a:t>ruolo</a:t>
            </a:r>
            <a:r>
              <a:rPr sz="2400" dirty="0">
                <a:solidFill>
                  <a:srgbClr val="3365AE"/>
                </a:solidFill>
                <a:latin typeface="Georgia" panose="02040502050405020303" pitchFamily="18" charset="0"/>
                <a:ea typeface="Calibri"/>
                <a:cs typeface="Calibri"/>
              </a:rPr>
              <a:t> di SACE</a:t>
            </a:r>
          </a:p>
        </p:txBody>
      </p:sp>
      <p:sp>
        <p:nvSpPr>
          <p:cNvPr id="6" name="function-label">
            <a:extLst>
              <a:ext uri="{FF2B5EF4-FFF2-40B4-BE49-F238E27FC236}">
                <a16:creationId xmlns:a16="http://schemas.microsoft.com/office/drawing/2014/main" id="{9FB4EA1C-A4CB-4164-A44D-BE2B8BB4439B}"/>
              </a:ext>
            </a:extLst>
          </p:cNvPr>
          <p:cNvSpPr>
            <a:spLocks noGrp="1"/>
          </p:cNvSpPr>
          <p:nvPr/>
        </p:nvSpPr>
        <p:spPr>
          <a:xfrm>
            <a:off x="844733" y="2204123"/>
            <a:ext cx="51054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ct val="113000"/>
              </a:lnSpc>
            </a:pPr>
            <a:r>
              <a:rPr sz="2000" dirty="0">
                <a:latin typeface="Georgia" panose="02040502050405020303" pitchFamily="18" charset="0"/>
                <a:ea typeface="Calibri"/>
                <a:cs typeface="Calibri"/>
              </a:rPr>
              <a:t>Come </a:t>
            </a:r>
            <a:r>
              <a:rPr sz="2000" dirty="0" err="1">
                <a:latin typeface="Georgia" panose="02040502050405020303" pitchFamily="18" charset="0"/>
                <a:ea typeface="Calibri"/>
                <a:cs typeface="Calibri"/>
              </a:rPr>
              <a:t>funziona</a:t>
            </a:r>
            <a:endParaRPr sz="2000" dirty="0">
              <a:latin typeface="Georgia" panose="02040502050405020303" pitchFamily="18" charset="0"/>
              <a:ea typeface="Calibri"/>
              <a:cs typeface="Calibri"/>
            </a:endParaRPr>
          </a:p>
        </p:txBody>
      </p:sp>
      <p:sp>
        <p:nvSpPr>
          <p:cNvPr id="7" name="step1">
            <a:extLst>
              <a:ext uri="{FF2B5EF4-FFF2-40B4-BE49-F238E27FC236}">
                <a16:creationId xmlns:a16="http://schemas.microsoft.com/office/drawing/2014/main" id="{A9872E11-5BB4-4E9C-BC33-C9A90469F226}"/>
              </a:ext>
            </a:extLst>
          </p:cNvPr>
          <p:cNvSpPr>
            <a:spLocks noGrp="1"/>
          </p:cNvSpPr>
          <p:nvPr/>
        </p:nvSpPr>
        <p:spPr>
          <a:xfrm>
            <a:off x="1291303" y="2760343"/>
            <a:ext cx="5105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ct val="113000"/>
              </a:lnSpc>
            </a:pP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[Chi la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usa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e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quali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dati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o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risorse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servono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]</a:t>
            </a:r>
          </a:p>
        </p:txBody>
      </p:sp>
      <p:sp>
        <p:nvSpPr>
          <p:cNvPr id="8" name="step2">
            <a:extLst>
              <a:ext uri="{FF2B5EF4-FFF2-40B4-BE49-F238E27FC236}">
                <a16:creationId xmlns:a16="http://schemas.microsoft.com/office/drawing/2014/main" id="{87F37295-B220-401D-B9CC-6D58F657A3B3}"/>
              </a:ext>
            </a:extLst>
          </p:cNvPr>
          <p:cNvSpPr>
            <a:spLocks noGrp="1"/>
          </p:cNvSpPr>
          <p:nvPr/>
        </p:nvSpPr>
        <p:spPr>
          <a:xfrm>
            <a:off x="1291303" y="3322318"/>
            <a:ext cx="51054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ct val="113000"/>
              </a:lnSpc>
            </a:pP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[Cosa fa la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soluzione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]</a:t>
            </a:r>
          </a:p>
        </p:txBody>
      </p:sp>
      <p:sp>
        <p:nvSpPr>
          <p:cNvPr id="9" name="step3">
            <a:extLst>
              <a:ext uri="{FF2B5EF4-FFF2-40B4-BE49-F238E27FC236}">
                <a16:creationId xmlns:a16="http://schemas.microsoft.com/office/drawing/2014/main" id="{6BE1EE89-CFF7-492E-B98A-571D48804512}"/>
              </a:ext>
            </a:extLst>
          </p:cNvPr>
          <p:cNvSpPr>
            <a:spLocks noGrp="1"/>
          </p:cNvSpPr>
          <p:nvPr/>
        </p:nvSpPr>
        <p:spPr>
          <a:xfrm>
            <a:off x="1291303" y="3884293"/>
            <a:ext cx="51054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ct val="113000"/>
              </a:lnSpc>
            </a:pP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[Quale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decisione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o azione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rende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possibile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]</a:t>
            </a:r>
          </a:p>
        </p:txBody>
      </p:sp>
      <p:sp>
        <p:nvSpPr>
          <p:cNvPr id="10" name="innovation-label">
            <a:extLst>
              <a:ext uri="{FF2B5EF4-FFF2-40B4-BE49-F238E27FC236}">
                <a16:creationId xmlns:a16="http://schemas.microsoft.com/office/drawing/2014/main" id="{83BFEA8D-90F6-4CC0-BEFC-2FF9458303E9}"/>
              </a:ext>
            </a:extLst>
          </p:cNvPr>
          <p:cNvSpPr>
            <a:spLocks noGrp="1"/>
          </p:cNvSpPr>
          <p:nvPr/>
        </p:nvSpPr>
        <p:spPr>
          <a:xfrm>
            <a:off x="6477000" y="2204123"/>
            <a:ext cx="51054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ct val="113000"/>
              </a:lnSpc>
            </a:pPr>
            <a:r>
              <a:rPr sz="2000" dirty="0">
                <a:latin typeface="Georgia" panose="02040502050405020303" pitchFamily="18" charset="0"/>
                <a:ea typeface="Calibri"/>
                <a:cs typeface="Calibri"/>
              </a:rPr>
              <a:t>Cosa introduce di nuovo</a:t>
            </a:r>
          </a:p>
        </p:txBody>
      </p:sp>
      <p:sp>
        <p:nvSpPr>
          <p:cNvPr id="11" name="innovation-input">
            <a:extLst>
              <a:ext uri="{FF2B5EF4-FFF2-40B4-BE49-F238E27FC236}">
                <a16:creationId xmlns:a16="http://schemas.microsoft.com/office/drawing/2014/main" id="{DF2877EB-BD07-459C-97CA-12BC6BADC993}"/>
              </a:ext>
            </a:extLst>
          </p:cNvPr>
          <p:cNvSpPr>
            <a:spLocks noGrp="1"/>
          </p:cNvSpPr>
          <p:nvPr/>
        </p:nvSpPr>
        <p:spPr>
          <a:xfrm>
            <a:off x="6477000" y="2760343"/>
            <a:ext cx="5105400" cy="1552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ct val="113000"/>
              </a:lnSpc>
            </a:pP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[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Confrontate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l’idea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con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un’alternativa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o uno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strumento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SACE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pertinente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.]</a:t>
            </a:r>
          </a:p>
          <a:p>
            <a:pPr>
              <a:lnSpc>
                <a:spcPct val="113000"/>
              </a:lnSpc>
            </a:pPr>
            <a:endParaRPr sz="1600" dirty="0">
              <a:solidFill>
                <a:srgbClr val="5A6D8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>
              <a:lnSpc>
                <a:spcPct val="113000"/>
              </a:lnSpc>
            </a:pP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[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Precisate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cosa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cambia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nel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processo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nel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prodotto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/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servizio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o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nella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tecnologia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.]</a:t>
            </a:r>
          </a:p>
        </p:txBody>
      </p:sp>
      <p:sp>
        <p:nvSpPr>
          <p:cNvPr id="13" name="sace-label">
            <a:extLst>
              <a:ext uri="{FF2B5EF4-FFF2-40B4-BE49-F238E27FC236}">
                <a16:creationId xmlns:a16="http://schemas.microsoft.com/office/drawing/2014/main" id="{5F83A3B7-01C5-44D9-B4C7-58F43E49BF19}"/>
              </a:ext>
            </a:extLst>
          </p:cNvPr>
          <p:cNvSpPr>
            <a:spLocks noGrp="1"/>
          </p:cNvSpPr>
          <p:nvPr/>
        </p:nvSpPr>
        <p:spPr>
          <a:xfrm>
            <a:off x="840301" y="4815777"/>
            <a:ext cx="10563574" cy="33291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ct val="113000"/>
              </a:lnSpc>
            </a:pPr>
            <a:r>
              <a:rPr sz="2000" dirty="0">
                <a:solidFill>
                  <a:srgbClr val="CEE1F2"/>
                </a:solidFill>
                <a:latin typeface="Georgia" panose="02040502050405020303" pitchFamily="18" charset="0"/>
                <a:ea typeface="Calibri"/>
                <a:cs typeface="Calibri"/>
              </a:rPr>
              <a:t>Il </a:t>
            </a:r>
            <a:r>
              <a:rPr sz="2000" dirty="0" err="1">
                <a:solidFill>
                  <a:srgbClr val="CEE1F2"/>
                </a:solidFill>
                <a:latin typeface="Georgia" panose="02040502050405020303" pitchFamily="18" charset="0"/>
                <a:ea typeface="Calibri"/>
                <a:cs typeface="Calibri"/>
              </a:rPr>
              <a:t>ruolo</a:t>
            </a:r>
            <a:r>
              <a:rPr sz="2000" dirty="0">
                <a:solidFill>
                  <a:srgbClr val="CEE1F2"/>
                </a:solidFill>
                <a:latin typeface="Georgia" panose="02040502050405020303" pitchFamily="18" charset="0"/>
                <a:ea typeface="Calibri"/>
                <a:cs typeface="Calibri"/>
              </a:rPr>
              <a:t> </a:t>
            </a:r>
            <a:r>
              <a:rPr sz="2000" dirty="0" err="1">
                <a:solidFill>
                  <a:srgbClr val="CEE1F2"/>
                </a:solidFill>
                <a:latin typeface="Georgia" panose="02040502050405020303" pitchFamily="18" charset="0"/>
                <a:ea typeface="Calibri"/>
                <a:cs typeface="Calibri"/>
              </a:rPr>
              <a:t>concreto</a:t>
            </a:r>
            <a:r>
              <a:rPr sz="2000" dirty="0">
                <a:solidFill>
                  <a:srgbClr val="CEE1F2"/>
                </a:solidFill>
                <a:latin typeface="Georgia" panose="02040502050405020303" pitchFamily="18" charset="0"/>
                <a:ea typeface="Calibri"/>
                <a:cs typeface="Calibri"/>
              </a:rPr>
              <a:t> di SACE</a:t>
            </a:r>
          </a:p>
        </p:txBody>
      </p:sp>
      <p:sp>
        <p:nvSpPr>
          <p:cNvPr id="14" name="sace-options">
            <a:extLst>
              <a:ext uri="{FF2B5EF4-FFF2-40B4-BE49-F238E27FC236}">
                <a16:creationId xmlns:a16="http://schemas.microsoft.com/office/drawing/2014/main" id="{10CB977E-5536-4679-A836-B60A87E09E3C}"/>
              </a:ext>
            </a:extLst>
          </p:cNvPr>
          <p:cNvSpPr>
            <a:spLocks noGrp="1"/>
          </p:cNvSpPr>
          <p:nvPr/>
        </p:nvSpPr>
        <p:spPr>
          <a:xfrm>
            <a:off x="840300" y="5246368"/>
            <a:ext cx="10563574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1">
                <a:solidFill>
                  <a:srgbClr val="16785A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425" b="1">
                <a:solidFill>
                  <a:srgbClr val="16785A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425" b="1">
                <a:solidFill>
                  <a:srgbClr val="16785A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425" b="1">
                <a:solidFill>
                  <a:srgbClr val="16785A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425" b="1">
                <a:solidFill>
                  <a:srgbClr val="16785A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425" b="1">
                <a:solidFill>
                  <a:srgbClr val="16785A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425" b="1">
                <a:solidFill>
                  <a:srgbClr val="16785A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425" b="1">
                <a:solidFill>
                  <a:srgbClr val="16785A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425" b="1">
                <a:solidFill>
                  <a:srgbClr val="16785A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425" b="1">
                <a:solidFill>
                  <a:srgbClr val="16785A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13000"/>
              </a:lnSpc>
              <a:buNone/>
              <a:defRPr sz="1500" b="1">
                <a:solidFill>
                  <a:srgbClr val="16785A"/>
                </a:solidFill>
                <a:latin typeface="Calibri"/>
                <a:ea typeface="Calibri"/>
                <a:cs typeface="Calibri"/>
              </a:defRPr>
            </a:pPr>
            <a:r>
              <a:rPr sz="1500" b="1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La </a:t>
            </a:r>
            <a:r>
              <a:rPr sz="1500" b="1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offre</a:t>
            </a:r>
            <a:r>
              <a:rPr sz="1500" b="1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 la </a:t>
            </a:r>
            <a:r>
              <a:rPr sz="1500" b="1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usa</a:t>
            </a:r>
            <a:r>
              <a:rPr sz="1500" b="1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 la </a:t>
            </a:r>
            <a:r>
              <a:rPr sz="1500" b="1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abilita</a:t>
            </a:r>
            <a:r>
              <a:rPr sz="1500" b="1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 la porta ai </a:t>
            </a:r>
            <a:r>
              <a:rPr sz="1500" b="1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clienti</a:t>
            </a:r>
            <a:r>
              <a:rPr sz="1500" b="1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. </a:t>
            </a:r>
            <a:r>
              <a:rPr sz="1500" b="1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Scegliete</a:t>
            </a:r>
            <a:r>
              <a:rPr sz="1500" b="1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1 o </a:t>
            </a:r>
            <a:r>
              <a:rPr sz="1500" b="1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più</a:t>
            </a:r>
            <a:r>
              <a:rPr sz="1500" b="1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sz="1500" b="1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modalità</a:t>
            </a:r>
            <a:r>
              <a:rPr sz="1500" b="1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sace-input">
            <a:extLst>
              <a:ext uri="{FF2B5EF4-FFF2-40B4-BE49-F238E27FC236}">
                <a16:creationId xmlns:a16="http://schemas.microsoft.com/office/drawing/2014/main" id="{CC6C3C50-D282-43D9-82E8-20F15BCC2622}"/>
              </a:ext>
            </a:extLst>
          </p:cNvPr>
          <p:cNvSpPr>
            <a:spLocks noGrp="1"/>
          </p:cNvSpPr>
          <p:nvPr/>
        </p:nvSpPr>
        <p:spPr>
          <a:xfrm>
            <a:off x="840298" y="5674992"/>
            <a:ext cx="10563575" cy="71274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ct val="113000"/>
              </a:lnSpc>
            </a:pP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[</a:t>
            </a:r>
            <a:r>
              <a:rPr sz="1600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Spiegate</a:t>
            </a: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cosa</a:t>
            </a: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fa SACE </a:t>
            </a:r>
            <a:r>
              <a:rPr sz="1600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nella</a:t>
            </a: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proposta</a:t>
            </a: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 con </a:t>
            </a:r>
            <a:r>
              <a:rPr sz="1600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quali</a:t>
            </a: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eventuali</a:t>
            </a: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partner e quale </a:t>
            </a:r>
            <a:r>
              <a:rPr sz="1600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valore</a:t>
            </a: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ottiene</a:t>
            </a: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.]</a:t>
            </a:r>
          </a:p>
        </p:txBody>
      </p:sp>
      <p:pic>
        <p:nvPicPr>
          <p:cNvPr id="21" name="pasted-image.pdf">
            <a:extLst>
              <a:ext uri="{FF2B5EF4-FFF2-40B4-BE49-F238E27FC236}">
                <a16:creationId xmlns:a16="http://schemas.microsoft.com/office/drawing/2014/main" id="{0D9A416B-654A-456B-AF77-9911F9B6F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1875" y="228600"/>
            <a:ext cx="733330" cy="238792"/>
          </a:xfrm>
          <a:prstGeom prst="rect">
            <a:avLst/>
          </a:prstGeom>
          <a:ln w="12700">
            <a:miter/>
          </a:ln>
        </p:spPr>
      </p:pic>
      <p:sp>
        <p:nvSpPr>
          <p:cNvPr id="23" name="idea-in-one-sentence">
            <a:extLst>
              <a:ext uri="{FF2B5EF4-FFF2-40B4-BE49-F238E27FC236}">
                <a16:creationId xmlns:a16="http://schemas.microsoft.com/office/drawing/2014/main" id="{4B8F61AE-3E59-4318-AC85-0E5BC562FE34}"/>
              </a:ext>
            </a:extLst>
          </p:cNvPr>
          <p:cNvSpPr>
            <a:spLocks noGrp="1"/>
          </p:cNvSpPr>
          <p:nvPr/>
        </p:nvSpPr>
        <p:spPr>
          <a:xfrm>
            <a:off x="609600" y="1526430"/>
            <a:ext cx="109728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24374A"/>
                </a:solidFill>
                <a:latin typeface="Calibri"/>
                <a:ea typeface="Calibri"/>
                <a:cs typeface="Calibri"/>
              </a:defRPr>
            </a:defPPr>
            <a:lvl1pPr algn="l">
              <a:defRPr sz="1800" b="0">
                <a:solidFill>
                  <a:srgbClr val="24374A"/>
                </a:solidFill>
                <a:latin typeface="Calibri"/>
                <a:ea typeface="Calibri"/>
                <a:cs typeface="Calibri"/>
              </a:defRPr>
            </a:lvl1pPr>
            <a:lvl2pPr algn="l">
              <a:defRPr sz="1800" b="0">
                <a:solidFill>
                  <a:srgbClr val="24374A"/>
                </a:solidFill>
                <a:latin typeface="Calibri"/>
                <a:ea typeface="Calibri"/>
                <a:cs typeface="Calibri"/>
              </a:defRPr>
            </a:lvl2pPr>
            <a:lvl3pPr algn="l">
              <a:defRPr sz="1800" b="0">
                <a:solidFill>
                  <a:srgbClr val="24374A"/>
                </a:solidFill>
                <a:latin typeface="Calibri"/>
                <a:ea typeface="Calibri"/>
                <a:cs typeface="Calibri"/>
              </a:defRPr>
            </a:lvl3pPr>
            <a:lvl4pPr algn="l">
              <a:defRPr sz="1800" b="0">
                <a:solidFill>
                  <a:srgbClr val="24374A"/>
                </a:solidFill>
                <a:latin typeface="Calibri"/>
                <a:ea typeface="Calibri"/>
                <a:cs typeface="Calibri"/>
              </a:defRPr>
            </a:lvl4pPr>
            <a:lvl5pPr algn="l">
              <a:defRPr sz="1800" b="0">
                <a:solidFill>
                  <a:srgbClr val="24374A"/>
                </a:solidFill>
                <a:latin typeface="Calibri"/>
                <a:ea typeface="Calibri"/>
                <a:cs typeface="Calibri"/>
              </a:defRPr>
            </a:lvl5pPr>
            <a:lvl6pPr algn="l">
              <a:defRPr sz="1800" b="0">
                <a:solidFill>
                  <a:srgbClr val="24374A"/>
                </a:solidFill>
                <a:latin typeface="Calibri"/>
                <a:ea typeface="Calibri"/>
                <a:cs typeface="Calibri"/>
              </a:defRPr>
            </a:lvl6pPr>
            <a:lvl7pPr algn="l">
              <a:defRPr sz="1800" b="0">
                <a:solidFill>
                  <a:srgbClr val="24374A"/>
                </a:solidFill>
                <a:latin typeface="Calibri"/>
                <a:ea typeface="Calibri"/>
                <a:cs typeface="Calibri"/>
              </a:defRPr>
            </a:lvl7pPr>
            <a:lvl8pPr algn="l">
              <a:defRPr sz="1800" b="0">
                <a:solidFill>
                  <a:srgbClr val="24374A"/>
                </a:solidFill>
                <a:latin typeface="Calibri"/>
                <a:ea typeface="Calibri"/>
                <a:cs typeface="Calibri"/>
              </a:defRPr>
            </a:lvl8pPr>
            <a:lvl9pPr algn="l">
              <a:defRPr sz="1800" b="0">
                <a:solidFill>
                  <a:srgbClr val="24374A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lnSpc>
                <a:spcPct val="113000"/>
              </a:lnSpc>
              <a:buNone/>
              <a:defRPr sz="1800" b="0">
                <a:solidFill>
                  <a:srgbClr val="24374A"/>
                </a:solidFill>
                <a:latin typeface="Calibri"/>
                <a:ea typeface="Calibri"/>
                <a:cs typeface="Calibri"/>
              </a:defRPr>
            </a:pPr>
            <a:r>
              <a:rPr sz="1800" b="0" i="1" dirty="0">
                <a:solidFill>
                  <a:srgbClr val="24374A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[</a:t>
            </a:r>
            <a:r>
              <a:rPr sz="1800" b="0" i="1" dirty="0" err="1">
                <a:solidFill>
                  <a:srgbClr val="24374A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Descrivete</a:t>
            </a:r>
            <a:r>
              <a:rPr sz="1800" b="0" i="1" dirty="0">
                <a:solidFill>
                  <a:srgbClr val="24374A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la </a:t>
            </a:r>
            <a:r>
              <a:rPr sz="1800" b="0" i="1" dirty="0" err="1">
                <a:solidFill>
                  <a:srgbClr val="24374A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soluzione</a:t>
            </a:r>
            <a:r>
              <a:rPr sz="1800" b="0" i="1" dirty="0">
                <a:solidFill>
                  <a:srgbClr val="24374A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in 1 </a:t>
            </a:r>
            <a:r>
              <a:rPr sz="1800" b="0" i="1" dirty="0" err="1">
                <a:solidFill>
                  <a:srgbClr val="24374A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frase</a:t>
            </a:r>
            <a:r>
              <a:rPr sz="1800" b="0" i="1" dirty="0">
                <a:solidFill>
                  <a:srgbClr val="24374A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e il </a:t>
            </a:r>
            <a:r>
              <a:rPr sz="1800" b="0" i="1" dirty="0" err="1">
                <a:solidFill>
                  <a:srgbClr val="24374A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risultato</a:t>
            </a:r>
            <a:r>
              <a:rPr sz="1800" b="0" i="1" dirty="0">
                <a:solidFill>
                  <a:srgbClr val="24374A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sz="1800" b="0" i="1" dirty="0" err="1">
                <a:solidFill>
                  <a:srgbClr val="24374A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che</a:t>
            </a:r>
            <a:r>
              <a:rPr sz="1800" b="0" i="1" dirty="0">
                <a:solidFill>
                  <a:srgbClr val="24374A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sz="1800" b="0" i="1" dirty="0" err="1">
                <a:solidFill>
                  <a:srgbClr val="24374A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rende</a:t>
            </a:r>
            <a:r>
              <a:rPr sz="1800" b="0" i="1" dirty="0">
                <a:solidFill>
                  <a:srgbClr val="24374A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sz="1800" b="0" i="1" dirty="0" err="1">
                <a:solidFill>
                  <a:srgbClr val="24374A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possibile</a:t>
            </a:r>
            <a:r>
              <a:rPr sz="1800" b="0" i="1" dirty="0">
                <a:solidFill>
                  <a:srgbClr val="24374A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.]</a:t>
            </a:r>
          </a:p>
        </p:txBody>
      </p:sp>
      <p:pic>
        <p:nvPicPr>
          <p:cNvPr id="16" name="Image 0" descr="preencoded.png">
            <a:extLst>
              <a:ext uri="{FF2B5EF4-FFF2-40B4-BE49-F238E27FC236}">
                <a16:creationId xmlns:a16="http://schemas.microsoft.com/office/drawing/2014/main" id="{E0F35AA2-3D62-A3C7-6E75-F00125521D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95" y="66675"/>
            <a:ext cx="1423591" cy="495300"/>
          </a:xfrm>
          <a:prstGeom prst="rect">
            <a:avLst/>
          </a:prstGeom>
        </p:spPr>
      </p:pic>
      <p:sp>
        <p:nvSpPr>
          <p:cNvPr id="18" name="initiative">
            <a:extLst>
              <a:ext uri="{FF2B5EF4-FFF2-40B4-BE49-F238E27FC236}">
                <a16:creationId xmlns:a16="http://schemas.microsoft.com/office/drawing/2014/main" id="{6A1A2530-FED2-08CC-DCA8-8B6A13BD4B9F}"/>
              </a:ext>
            </a:extLst>
          </p:cNvPr>
          <p:cNvSpPr>
            <a:spLocks noGrp="1"/>
          </p:cNvSpPr>
          <p:nvPr/>
        </p:nvSpPr>
        <p:spPr>
          <a:xfrm>
            <a:off x="2571750" y="171450"/>
            <a:ext cx="7048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325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lnSpc>
                <a:spcPct val="113000"/>
              </a:lnSpc>
              <a:buNone/>
              <a:defRPr sz="2325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pPr>
            <a:r>
              <a:rPr sz="2800" b="1" dirty="0">
                <a:solidFill>
                  <a:srgbClr val="112F60"/>
                </a:solidFill>
                <a:latin typeface="Georgia" panose="02040502050405020303" pitchFamily="18" charset="0"/>
                <a:ea typeface="Calibri"/>
                <a:cs typeface="Calibri"/>
              </a:rPr>
              <a:t>SACE Export Challenge</a:t>
            </a:r>
          </a:p>
        </p:txBody>
      </p: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77A8FC39-2DA4-61E2-71E9-846967BD27BF}"/>
              </a:ext>
            </a:extLst>
          </p:cNvPr>
          <p:cNvGrpSpPr/>
          <p:nvPr/>
        </p:nvGrpSpPr>
        <p:grpSpPr>
          <a:xfrm>
            <a:off x="840301" y="2706029"/>
            <a:ext cx="364432" cy="360000"/>
            <a:chOff x="443917" y="2762250"/>
            <a:chExt cx="364432" cy="360000"/>
          </a:xfrm>
        </p:grpSpPr>
        <p:sp>
          <p:nvSpPr>
            <p:cNvPr id="22" name="Shape 6">
              <a:extLst>
                <a:ext uri="{FF2B5EF4-FFF2-40B4-BE49-F238E27FC236}">
                  <a16:creationId xmlns:a16="http://schemas.microsoft.com/office/drawing/2014/main" id="{9979A0CB-9B86-270F-6A7C-1579C6D0DEED}"/>
                </a:ext>
              </a:extLst>
            </p:cNvPr>
            <p:cNvSpPr/>
            <p:nvPr/>
          </p:nvSpPr>
          <p:spPr>
            <a:xfrm>
              <a:off x="443917" y="2762250"/>
              <a:ext cx="360000" cy="360000"/>
            </a:xfrm>
            <a:prstGeom prst="roundRect">
              <a:avLst>
                <a:gd name="adj" fmla="val 19231"/>
              </a:avLst>
            </a:prstGeom>
            <a:solidFill>
              <a:srgbClr val="CEE1F2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25" name="Text 7">
              <a:extLst>
                <a:ext uri="{FF2B5EF4-FFF2-40B4-BE49-F238E27FC236}">
                  <a16:creationId xmlns:a16="http://schemas.microsoft.com/office/drawing/2014/main" id="{3AC76B67-D8BB-EBFF-F358-5D05D34A27F3}"/>
                </a:ext>
              </a:extLst>
            </p:cNvPr>
            <p:cNvSpPr/>
            <p:nvPr/>
          </p:nvSpPr>
          <p:spPr>
            <a:xfrm>
              <a:off x="448349" y="2762250"/>
              <a:ext cx="360000" cy="360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 lnSpcReduction="10000"/>
            </a:bodyPr>
            <a:lstStyle/>
            <a:p>
              <a:pPr marL="0" indent="0" algn="ctr">
                <a:buNone/>
              </a:pPr>
              <a:r>
                <a:rPr lang="en-US" sz="2100" b="1" dirty="0">
                  <a:solidFill>
                    <a:srgbClr val="3365AE"/>
                  </a:solidFill>
                  <a:latin typeface="Georgia" pitchFamily="34" charset="0"/>
                  <a:ea typeface="Georgia" pitchFamily="34" charset="-122"/>
                  <a:cs typeface="Georgia" pitchFamily="34" charset="-120"/>
                </a:rPr>
                <a:t>1</a:t>
              </a:r>
              <a:endParaRPr lang="en-US" sz="2100" dirty="0"/>
            </a:p>
          </p:txBody>
        </p:sp>
      </p:grp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96784433-0CAF-C843-DD2B-ABDEA0C0FCF9}"/>
              </a:ext>
            </a:extLst>
          </p:cNvPr>
          <p:cNvGrpSpPr/>
          <p:nvPr/>
        </p:nvGrpSpPr>
        <p:grpSpPr>
          <a:xfrm>
            <a:off x="840301" y="3265180"/>
            <a:ext cx="364432" cy="360000"/>
            <a:chOff x="443917" y="3448050"/>
            <a:chExt cx="364432" cy="360000"/>
          </a:xfrm>
        </p:grpSpPr>
        <p:sp>
          <p:nvSpPr>
            <p:cNvPr id="27" name="Shape 9">
              <a:extLst>
                <a:ext uri="{FF2B5EF4-FFF2-40B4-BE49-F238E27FC236}">
                  <a16:creationId xmlns:a16="http://schemas.microsoft.com/office/drawing/2014/main" id="{47030626-5AFE-4566-E459-AB6E9854C85A}"/>
                </a:ext>
              </a:extLst>
            </p:cNvPr>
            <p:cNvSpPr/>
            <p:nvPr/>
          </p:nvSpPr>
          <p:spPr>
            <a:xfrm>
              <a:off x="443917" y="3448050"/>
              <a:ext cx="360000" cy="360000"/>
            </a:xfrm>
            <a:prstGeom prst="roundRect">
              <a:avLst>
                <a:gd name="adj" fmla="val 19231"/>
              </a:avLst>
            </a:prstGeom>
            <a:solidFill>
              <a:srgbClr val="CEE1F2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29" name="Text 10">
              <a:extLst>
                <a:ext uri="{FF2B5EF4-FFF2-40B4-BE49-F238E27FC236}">
                  <a16:creationId xmlns:a16="http://schemas.microsoft.com/office/drawing/2014/main" id="{896AE843-F5EA-D046-B835-C9F8DBDA6CDD}"/>
                </a:ext>
              </a:extLst>
            </p:cNvPr>
            <p:cNvSpPr/>
            <p:nvPr/>
          </p:nvSpPr>
          <p:spPr>
            <a:xfrm>
              <a:off x="448349" y="3448050"/>
              <a:ext cx="360000" cy="360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 lnSpcReduction="10000"/>
            </a:bodyPr>
            <a:lstStyle/>
            <a:p>
              <a:pPr marL="0" indent="0" algn="ctr">
                <a:buNone/>
              </a:pPr>
              <a:r>
                <a:rPr lang="en-US" sz="2100" b="1" dirty="0">
                  <a:solidFill>
                    <a:srgbClr val="3365AE"/>
                  </a:solidFill>
                  <a:latin typeface="Georgia" pitchFamily="34" charset="0"/>
                  <a:ea typeface="Georgia" pitchFamily="34" charset="-122"/>
                  <a:cs typeface="Georgia" pitchFamily="34" charset="-120"/>
                </a:rPr>
                <a:t>2</a:t>
              </a:r>
              <a:endParaRPr lang="en-US" sz="2100" dirty="0"/>
            </a:p>
          </p:txBody>
        </p:sp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40DD7244-0BB6-EDF3-442C-BE1C35DD255F}"/>
              </a:ext>
            </a:extLst>
          </p:cNvPr>
          <p:cNvGrpSpPr/>
          <p:nvPr/>
        </p:nvGrpSpPr>
        <p:grpSpPr>
          <a:xfrm>
            <a:off x="840301" y="3824331"/>
            <a:ext cx="364432" cy="360000"/>
            <a:chOff x="443917" y="4133850"/>
            <a:chExt cx="364432" cy="360000"/>
          </a:xfrm>
        </p:grpSpPr>
        <p:sp>
          <p:nvSpPr>
            <p:cNvPr id="31" name="Shape 12">
              <a:extLst>
                <a:ext uri="{FF2B5EF4-FFF2-40B4-BE49-F238E27FC236}">
                  <a16:creationId xmlns:a16="http://schemas.microsoft.com/office/drawing/2014/main" id="{1383FA86-DF30-C09D-581F-C033EA373FB4}"/>
                </a:ext>
              </a:extLst>
            </p:cNvPr>
            <p:cNvSpPr/>
            <p:nvPr/>
          </p:nvSpPr>
          <p:spPr>
            <a:xfrm>
              <a:off x="443917" y="4133850"/>
              <a:ext cx="360000" cy="360000"/>
            </a:xfrm>
            <a:prstGeom prst="roundRect">
              <a:avLst>
                <a:gd name="adj" fmla="val 19231"/>
              </a:avLst>
            </a:prstGeom>
            <a:solidFill>
              <a:srgbClr val="CEE1F2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33" name="Text 13">
              <a:extLst>
                <a:ext uri="{FF2B5EF4-FFF2-40B4-BE49-F238E27FC236}">
                  <a16:creationId xmlns:a16="http://schemas.microsoft.com/office/drawing/2014/main" id="{3690F228-D93E-03DF-21A0-035E26FE1F68}"/>
                </a:ext>
              </a:extLst>
            </p:cNvPr>
            <p:cNvSpPr/>
            <p:nvPr/>
          </p:nvSpPr>
          <p:spPr>
            <a:xfrm>
              <a:off x="448349" y="4133850"/>
              <a:ext cx="360000" cy="360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 lnSpcReduction="10000"/>
            </a:bodyPr>
            <a:lstStyle/>
            <a:p>
              <a:pPr marL="0" indent="0" algn="ctr">
                <a:buNone/>
              </a:pPr>
              <a:r>
                <a:rPr lang="en-US" sz="2100" b="1" dirty="0">
                  <a:solidFill>
                    <a:srgbClr val="3365AE"/>
                  </a:solidFill>
                  <a:latin typeface="Georgia" pitchFamily="34" charset="0"/>
                  <a:ea typeface="Georgia" pitchFamily="34" charset="-122"/>
                  <a:cs typeface="Georgia" pitchFamily="34" charset="-120"/>
                </a:rPr>
                <a:t>3</a:t>
              </a:r>
              <a:endParaRPr lang="en-US" sz="2100" dirty="0"/>
            </a:p>
          </p:txBody>
        </p:sp>
      </p:grpSp>
      <p:sp>
        <p:nvSpPr>
          <p:cNvPr id="46" name="Shape 1">
            <a:extLst>
              <a:ext uri="{FF2B5EF4-FFF2-40B4-BE49-F238E27FC236}">
                <a16:creationId xmlns:a16="http://schemas.microsoft.com/office/drawing/2014/main" id="{92617105-99BF-B4C3-2065-32BFE78B6817}"/>
              </a:ext>
            </a:extLst>
          </p:cNvPr>
          <p:cNvSpPr/>
          <p:nvPr/>
        </p:nvSpPr>
        <p:spPr>
          <a:xfrm>
            <a:off x="609600" y="746033"/>
            <a:ext cx="10972800" cy="19050"/>
          </a:xfrm>
          <a:prstGeom prst="rect">
            <a:avLst/>
          </a:prstGeom>
          <a:gradFill rotWithShape="1">
            <a:gsLst>
              <a:gs pos="0">
                <a:srgbClr val="268949">
                  <a:alpha val="100000"/>
                </a:srgbClr>
              </a:gs>
              <a:gs pos="50000">
                <a:srgbClr val="FFFFFF">
                  <a:alpha val="100000"/>
                </a:srgbClr>
              </a:gs>
              <a:gs pos="100000">
                <a:srgbClr val="CD2D30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endParaRPr lang="it-IT" sz="1200"/>
          </a:p>
        </p:txBody>
      </p:sp>
    </p:spTree>
    <p:extLst>
      <p:ext uri="{BB962C8B-B14F-4D97-AF65-F5344CB8AC3E}">
        <p14:creationId xmlns:p14="http://schemas.microsoft.com/office/powerpoint/2010/main" val="1272882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28">
            <a:extLst>
              <a:ext uri="{FF2B5EF4-FFF2-40B4-BE49-F238E27FC236}">
                <a16:creationId xmlns:a16="http://schemas.microsoft.com/office/drawing/2014/main" id="{57DC7BA3-21C4-C4F4-4F5E-EDBCC20AF750}"/>
              </a:ext>
            </a:extLst>
          </p:cNvPr>
          <p:cNvSpPr/>
          <p:nvPr/>
        </p:nvSpPr>
        <p:spPr>
          <a:xfrm>
            <a:off x="609600" y="4963123"/>
            <a:ext cx="10972800" cy="1568305"/>
          </a:xfrm>
          <a:prstGeom prst="roundRect">
            <a:avLst>
              <a:gd name="adj" fmla="val 5573"/>
            </a:avLst>
          </a:prstGeom>
          <a:solidFill>
            <a:srgbClr val="0B2452"/>
          </a:solidFill>
          <a:ln/>
        </p:spPr>
        <p:txBody>
          <a:bodyPr/>
          <a:lstStyle/>
          <a:p>
            <a:endParaRPr lang="it-IT" sz="1200"/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87674850-8F22-E175-7442-EF7F7087E989}"/>
              </a:ext>
            </a:extLst>
          </p:cNvPr>
          <p:cNvSpPr/>
          <p:nvPr/>
        </p:nvSpPr>
        <p:spPr>
          <a:xfrm>
            <a:off x="6197535" y="1635495"/>
            <a:ext cx="5384799" cy="3181072"/>
          </a:xfrm>
          <a:prstGeom prst="roundRect">
            <a:avLst>
              <a:gd name="adj" fmla="val 3057"/>
            </a:avLst>
          </a:prstGeom>
          <a:solidFill>
            <a:srgbClr val="FFFFFF"/>
          </a:solidFill>
          <a:ln w="6350">
            <a:solidFill>
              <a:srgbClr val="CEE1F2"/>
            </a:solidFill>
            <a:prstDash val="solid"/>
          </a:ln>
        </p:spPr>
        <p:txBody>
          <a:bodyPr/>
          <a:lstStyle/>
          <a:p>
            <a:endParaRPr lang="it-IT" sz="1200"/>
          </a:p>
        </p:txBody>
      </p:sp>
      <p:sp>
        <p:nvSpPr>
          <p:cNvPr id="27" name="Shape 4">
            <a:extLst>
              <a:ext uri="{FF2B5EF4-FFF2-40B4-BE49-F238E27FC236}">
                <a16:creationId xmlns:a16="http://schemas.microsoft.com/office/drawing/2014/main" id="{000935A5-8E07-EF91-7162-86A6EE55FD59}"/>
              </a:ext>
            </a:extLst>
          </p:cNvPr>
          <p:cNvSpPr/>
          <p:nvPr/>
        </p:nvSpPr>
        <p:spPr>
          <a:xfrm>
            <a:off x="609600" y="1635495"/>
            <a:ext cx="5384800" cy="3181072"/>
          </a:xfrm>
          <a:prstGeom prst="roundRect">
            <a:avLst>
              <a:gd name="adj" fmla="val 3057"/>
            </a:avLst>
          </a:prstGeom>
          <a:solidFill>
            <a:srgbClr val="FFFFFF"/>
          </a:solidFill>
          <a:ln w="6350">
            <a:solidFill>
              <a:srgbClr val="CEE1F2"/>
            </a:solidFill>
            <a:prstDash val="solid"/>
          </a:ln>
        </p:spPr>
        <p:txBody>
          <a:bodyPr/>
          <a:lstStyle/>
          <a:p>
            <a:endParaRPr lang="it-IT" sz="1200"/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DE12EB6B-3909-4C22-B9B6-5D5A20F36E04}"/>
              </a:ext>
            </a:extLst>
          </p:cNvPr>
          <p:cNvSpPr>
            <a:spLocks noGrp="1"/>
          </p:cNvSpPr>
          <p:nvPr/>
        </p:nvSpPr>
        <p:spPr>
          <a:xfrm>
            <a:off x="609600" y="1009650"/>
            <a:ext cx="103346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ct val="113000"/>
              </a:lnSpc>
              <a:defRPr sz="255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pPr>
            <a:r>
              <a:rPr sz="2400" dirty="0" err="1">
                <a:solidFill>
                  <a:srgbClr val="3365AE"/>
                </a:solidFill>
                <a:latin typeface="Georgia" panose="02040502050405020303" pitchFamily="18" charset="0"/>
                <a:ea typeface="Calibri"/>
                <a:cs typeface="Calibri"/>
              </a:rPr>
              <a:t>Applicazione</a:t>
            </a:r>
            <a:r>
              <a:rPr sz="2400" dirty="0">
                <a:solidFill>
                  <a:srgbClr val="3365AE"/>
                </a:solidFill>
                <a:latin typeface="Georgia" panose="02040502050405020303" pitchFamily="18" charset="0"/>
                <a:ea typeface="Calibri"/>
                <a:cs typeface="Calibri"/>
              </a:rPr>
              <a:t> e </a:t>
            </a:r>
            <a:r>
              <a:rPr sz="2400" dirty="0" err="1">
                <a:solidFill>
                  <a:srgbClr val="3365AE"/>
                </a:solidFill>
                <a:latin typeface="Georgia" panose="02040502050405020303" pitchFamily="18" charset="0"/>
                <a:ea typeface="Calibri"/>
                <a:cs typeface="Calibri"/>
              </a:rPr>
              <a:t>valore</a:t>
            </a:r>
            <a:r>
              <a:rPr sz="2400" dirty="0">
                <a:solidFill>
                  <a:srgbClr val="3365AE"/>
                </a:solidFill>
                <a:latin typeface="Georgia" panose="02040502050405020303" pitchFamily="18" charset="0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3365AE"/>
                </a:solidFill>
                <a:latin typeface="Georgia" panose="02040502050405020303" pitchFamily="18" charset="0"/>
                <a:ea typeface="Calibri"/>
                <a:cs typeface="Calibri"/>
              </a:rPr>
              <a:t>atteso</a:t>
            </a:r>
            <a:endParaRPr sz="2400" dirty="0">
              <a:solidFill>
                <a:srgbClr val="3365AE"/>
              </a:solidFill>
              <a:latin typeface="Georgia" panose="02040502050405020303" pitchFamily="18" charset="0"/>
              <a:ea typeface="Calibri"/>
              <a:cs typeface="Calibri"/>
            </a:endParaRPr>
          </a:p>
        </p:txBody>
      </p:sp>
      <p:sp>
        <p:nvSpPr>
          <p:cNvPr id="6" name="application-label">
            <a:extLst>
              <a:ext uri="{FF2B5EF4-FFF2-40B4-BE49-F238E27FC236}">
                <a16:creationId xmlns:a16="http://schemas.microsoft.com/office/drawing/2014/main" id="{E78F5D6A-FC87-4415-8A5B-5F9CCBA3FDD9}"/>
              </a:ext>
            </a:extLst>
          </p:cNvPr>
          <p:cNvSpPr>
            <a:spLocks noGrp="1"/>
          </p:cNvSpPr>
          <p:nvPr/>
        </p:nvSpPr>
        <p:spPr>
          <a:xfrm>
            <a:off x="844733" y="1749517"/>
            <a:ext cx="51054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ct val="113000"/>
              </a:lnSpc>
            </a:pPr>
            <a:r>
              <a:rPr sz="2000" dirty="0">
                <a:latin typeface="Georgia" panose="02040502050405020303" pitchFamily="18" charset="0"/>
                <a:ea typeface="Calibri"/>
                <a:cs typeface="Calibri"/>
              </a:rPr>
              <a:t>Un </a:t>
            </a:r>
            <a:r>
              <a:rPr sz="2000" dirty="0" err="1">
                <a:latin typeface="Georgia" panose="02040502050405020303" pitchFamily="18" charset="0"/>
                <a:ea typeface="Calibri"/>
                <a:cs typeface="Calibri"/>
              </a:rPr>
              <a:t>caso</a:t>
            </a:r>
            <a:r>
              <a:rPr sz="2000" dirty="0">
                <a:latin typeface="Georgia" panose="02040502050405020303" pitchFamily="18" charset="0"/>
                <a:ea typeface="Calibri"/>
                <a:cs typeface="Calibri"/>
              </a:rPr>
              <a:t> </a:t>
            </a:r>
            <a:r>
              <a:rPr sz="2000" dirty="0" err="1">
                <a:latin typeface="Georgia" panose="02040502050405020303" pitchFamily="18" charset="0"/>
                <a:ea typeface="Calibri"/>
                <a:cs typeface="Calibri"/>
              </a:rPr>
              <a:t>d’uso</a:t>
            </a:r>
            <a:r>
              <a:rPr sz="2000" dirty="0">
                <a:latin typeface="Georgia" panose="02040502050405020303" pitchFamily="18" charset="0"/>
                <a:ea typeface="Calibri"/>
                <a:cs typeface="Calibri"/>
              </a:rPr>
              <a:t> </a:t>
            </a:r>
            <a:r>
              <a:rPr sz="2000" dirty="0" err="1">
                <a:latin typeface="Georgia" panose="02040502050405020303" pitchFamily="18" charset="0"/>
                <a:ea typeface="Calibri"/>
                <a:cs typeface="Calibri"/>
              </a:rPr>
              <a:t>concreto</a:t>
            </a:r>
            <a:endParaRPr sz="2000" dirty="0">
              <a:latin typeface="Georgia" panose="02040502050405020303" pitchFamily="18" charset="0"/>
              <a:ea typeface="Calibri"/>
              <a:cs typeface="Calibri"/>
            </a:endParaRPr>
          </a:p>
        </p:txBody>
      </p:sp>
      <p:sp>
        <p:nvSpPr>
          <p:cNvPr id="7" name="application-input">
            <a:extLst>
              <a:ext uri="{FF2B5EF4-FFF2-40B4-BE49-F238E27FC236}">
                <a16:creationId xmlns:a16="http://schemas.microsoft.com/office/drawing/2014/main" id="{1FC9B4EB-F0D8-4FAE-B4B1-B6F274DD89B8}"/>
              </a:ext>
            </a:extLst>
          </p:cNvPr>
          <p:cNvSpPr>
            <a:spLocks noGrp="1"/>
          </p:cNvSpPr>
          <p:nvPr/>
        </p:nvSpPr>
        <p:spPr>
          <a:xfrm>
            <a:off x="844733" y="2263867"/>
            <a:ext cx="5105400" cy="1962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ct val="113000"/>
              </a:lnSpc>
            </a:pP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[Applicate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l’idea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a 1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commessa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o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attività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di export.]</a:t>
            </a:r>
          </a:p>
          <a:p>
            <a:pPr>
              <a:lnSpc>
                <a:spcPct val="113000"/>
              </a:lnSpc>
            </a:pPr>
            <a:endParaRPr sz="1600" dirty="0">
              <a:solidFill>
                <a:srgbClr val="5A6D8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>
              <a:lnSpc>
                <a:spcPct val="113000"/>
              </a:lnSpc>
            </a:pP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[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Mostrate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chi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agisce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cosa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cambia e con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quali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informazioni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.]</a:t>
            </a:r>
          </a:p>
        </p:txBody>
      </p:sp>
      <p:sp>
        <p:nvSpPr>
          <p:cNvPr id="8" name="benefit-label">
            <a:extLst>
              <a:ext uri="{FF2B5EF4-FFF2-40B4-BE49-F238E27FC236}">
                <a16:creationId xmlns:a16="http://schemas.microsoft.com/office/drawing/2014/main" id="{610AD8D2-D647-4556-8DA2-77E1A230C486}"/>
              </a:ext>
            </a:extLst>
          </p:cNvPr>
          <p:cNvSpPr>
            <a:spLocks noGrp="1"/>
          </p:cNvSpPr>
          <p:nvPr/>
        </p:nvSpPr>
        <p:spPr>
          <a:xfrm>
            <a:off x="6463937" y="1782051"/>
            <a:ext cx="51054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ct val="113000"/>
              </a:lnSpc>
            </a:pPr>
            <a:r>
              <a:rPr sz="2000" dirty="0">
                <a:latin typeface="Georgia" panose="02040502050405020303" pitchFamily="18" charset="0"/>
                <a:ea typeface="Calibri"/>
                <a:cs typeface="Calibri"/>
              </a:rPr>
              <a:t>Il </a:t>
            </a:r>
            <a:r>
              <a:rPr sz="2000" dirty="0" err="1">
                <a:latin typeface="Georgia" panose="02040502050405020303" pitchFamily="18" charset="0"/>
                <a:ea typeface="Calibri"/>
                <a:cs typeface="Calibri"/>
              </a:rPr>
              <a:t>beneficio</a:t>
            </a:r>
            <a:r>
              <a:rPr sz="2000" dirty="0">
                <a:latin typeface="Georgia" panose="02040502050405020303" pitchFamily="18" charset="0"/>
                <a:ea typeface="Calibri"/>
                <a:cs typeface="Calibri"/>
              </a:rPr>
              <a:t> per </a:t>
            </a:r>
            <a:r>
              <a:rPr sz="2000" dirty="0" err="1">
                <a:latin typeface="Georgia" panose="02040502050405020303" pitchFamily="18" charset="0"/>
                <a:ea typeface="Calibri"/>
                <a:cs typeface="Calibri"/>
              </a:rPr>
              <a:t>imprese</a:t>
            </a:r>
            <a:r>
              <a:rPr sz="2000" dirty="0">
                <a:latin typeface="Georgia" panose="02040502050405020303" pitchFamily="18" charset="0"/>
                <a:ea typeface="Calibri"/>
                <a:cs typeface="Calibri"/>
              </a:rPr>
              <a:t> e SACE</a:t>
            </a:r>
          </a:p>
        </p:txBody>
      </p:sp>
      <p:sp>
        <p:nvSpPr>
          <p:cNvPr id="9" name="benefit-input">
            <a:extLst>
              <a:ext uri="{FF2B5EF4-FFF2-40B4-BE49-F238E27FC236}">
                <a16:creationId xmlns:a16="http://schemas.microsoft.com/office/drawing/2014/main" id="{699E38B9-DA5F-4AB0-AB87-E0EF628716A8}"/>
              </a:ext>
            </a:extLst>
          </p:cNvPr>
          <p:cNvSpPr>
            <a:spLocks noGrp="1"/>
          </p:cNvSpPr>
          <p:nvPr/>
        </p:nvSpPr>
        <p:spPr>
          <a:xfrm>
            <a:off x="6463937" y="2296401"/>
            <a:ext cx="5105400" cy="1962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ct val="113000"/>
              </a:lnSpc>
            </a:pP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[Indicate il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danno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evitabile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o il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miglioramento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atteso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per le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imprese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e per SACE.]</a:t>
            </a:r>
          </a:p>
          <a:p>
            <a:pPr>
              <a:lnSpc>
                <a:spcPct val="113000"/>
              </a:lnSpc>
            </a:pPr>
            <a:endParaRPr sz="1600" dirty="0">
              <a:solidFill>
                <a:srgbClr val="5A6D83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>
              <a:lnSpc>
                <a:spcPct val="113000"/>
              </a:lnSpc>
            </a:pP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[Se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disponibili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aggiungete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stime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e relative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ipotesi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.]</a:t>
            </a:r>
          </a:p>
        </p:txBody>
      </p:sp>
      <p:sp>
        <p:nvSpPr>
          <p:cNvPr id="11" name="validation-label">
            <a:extLst>
              <a:ext uri="{FF2B5EF4-FFF2-40B4-BE49-F238E27FC236}">
                <a16:creationId xmlns:a16="http://schemas.microsoft.com/office/drawing/2014/main" id="{8395AA27-DEE7-4BD5-93A9-0715D728E0E8}"/>
              </a:ext>
            </a:extLst>
          </p:cNvPr>
          <p:cNvSpPr>
            <a:spLocks noGrp="1"/>
          </p:cNvSpPr>
          <p:nvPr/>
        </p:nvSpPr>
        <p:spPr>
          <a:xfrm>
            <a:off x="844733" y="5388972"/>
            <a:ext cx="2656114" cy="695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ct val="113000"/>
              </a:lnSpc>
            </a:pPr>
            <a:r>
              <a:rPr sz="2000" dirty="0" err="1">
                <a:solidFill>
                  <a:srgbClr val="CEE1F2"/>
                </a:solidFill>
                <a:latin typeface="Georgia" panose="02040502050405020303" pitchFamily="18" charset="0"/>
                <a:ea typeface="Calibri"/>
                <a:cs typeface="Calibri"/>
              </a:rPr>
              <a:t>Adozione</a:t>
            </a:r>
            <a:r>
              <a:rPr sz="2000" dirty="0">
                <a:solidFill>
                  <a:srgbClr val="CEE1F2"/>
                </a:solidFill>
                <a:latin typeface="Georgia" panose="02040502050405020303" pitchFamily="18" charset="0"/>
                <a:ea typeface="Calibri"/>
                <a:cs typeface="Calibri"/>
              </a:rPr>
              <a:t> e </a:t>
            </a:r>
            <a:r>
              <a:rPr sz="2000" dirty="0" err="1">
                <a:solidFill>
                  <a:srgbClr val="CEE1F2"/>
                </a:solidFill>
                <a:latin typeface="Georgia" panose="02040502050405020303" pitchFamily="18" charset="0"/>
                <a:ea typeface="Calibri"/>
                <a:cs typeface="Calibri"/>
              </a:rPr>
              <a:t>ipotesi</a:t>
            </a:r>
            <a:r>
              <a:rPr sz="2000" dirty="0">
                <a:solidFill>
                  <a:srgbClr val="CEE1F2"/>
                </a:solidFill>
                <a:latin typeface="Georgia" panose="02040502050405020303" pitchFamily="18" charset="0"/>
                <a:ea typeface="Calibri"/>
                <a:cs typeface="Calibri"/>
              </a:rPr>
              <a:t> da </a:t>
            </a:r>
            <a:r>
              <a:rPr sz="2000" dirty="0" err="1">
                <a:solidFill>
                  <a:srgbClr val="CEE1F2"/>
                </a:solidFill>
                <a:latin typeface="Georgia" panose="02040502050405020303" pitchFamily="18" charset="0"/>
                <a:ea typeface="Calibri"/>
                <a:cs typeface="Calibri"/>
              </a:rPr>
              <a:t>verificare</a:t>
            </a:r>
            <a:endParaRPr sz="2000" dirty="0">
              <a:solidFill>
                <a:srgbClr val="CEE1F2"/>
              </a:solidFill>
              <a:latin typeface="Georgia" panose="02040502050405020303" pitchFamily="18" charset="0"/>
              <a:ea typeface="Calibri"/>
              <a:cs typeface="Calibri"/>
            </a:endParaRPr>
          </a:p>
        </p:txBody>
      </p:sp>
      <p:sp>
        <p:nvSpPr>
          <p:cNvPr id="12" name="validation-input">
            <a:extLst>
              <a:ext uri="{FF2B5EF4-FFF2-40B4-BE49-F238E27FC236}">
                <a16:creationId xmlns:a16="http://schemas.microsoft.com/office/drawing/2014/main" id="{92FBC886-CD26-421D-86B1-E631FCEFFA4A}"/>
              </a:ext>
            </a:extLst>
          </p:cNvPr>
          <p:cNvSpPr>
            <a:spLocks noGrp="1"/>
          </p:cNvSpPr>
          <p:nvPr/>
        </p:nvSpPr>
        <p:spPr>
          <a:xfrm>
            <a:off x="3866606" y="5388972"/>
            <a:ext cx="7702731" cy="695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6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ct val="113000"/>
              </a:lnSpc>
            </a:pP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[Indicate chi </a:t>
            </a:r>
            <a:r>
              <a:rPr sz="1600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dovrebbe</a:t>
            </a: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adottare</a:t>
            </a: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la </a:t>
            </a:r>
            <a:r>
              <a:rPr sz="1600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soluzione</a:t>
            </a: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 la </a:t>
            </a:r>
            <a:r>
              <a:rPr sz="1600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condizione</a:t>
            </a: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necessaria per </a:t>
            </a:r>
            <a:r>
              <a:rPr sz="1600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usarla</a:t>
            </a: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e </a:t>
            </a:r>
            <a:r>
              <a:rPr sz="1600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l’incertezza</a:t>
            </a: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principale</a:t>
            </a: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da </a:t>
            </a:r>
            <a:r>
              <a:rPr sz="1600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approfondire</a:t>
            </a: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.]</a:t>
            </a:r>
          </a:p>
        </p:txBody>
      </p:sp>
      <p:pic>
        <p:nvPicPr>
          <p:cNvPr id="19" name="pasted-image.pdf">
            <a:extLst>
              <a:ext uri="{FF2B5EF4-FFF2-40B4-BE49-F238E27FC236}">
                <a16:creationId xmlns:a16="http://schemas.microsoft.com/office/drawing/2014/main" id="{4E9DBA1E-0B50-4C50-A5FD-984A3FCD0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1875" y="228600"/>
            <a:ext cx="733330" cy="238792"/>
          </a:xfrm>
          <a:prstGeom prst="rect">
            <a:avLst/>
          </a:prstGeom>
          <a:ln w="12700">
            <a:miter/>
          </a:ln>
        </p:spPr>
      </p:pic>
      <p:pic>
        <p:nvPicPr>
          <p:cNvPr id="13" name="Image 0" descr="preencoded.png">
            <a:extLst>
              <a:ext uri="{FF2B5EF4-FFF2-40B4-BE49-F238E27FC236}">
                <a16:creationId xmlns:a16="http://schemas.microsoft.com/office/drawing/2014/main" id="{007E41E5-C595-426E-CAAD-06C817737B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95" y="66675"/>
            <a:ext cx="1423591" cy="495300"/>
          </a:xfrm>
          <a:prstGeom prst="rect">
            <a:avLst/>
          </a:prstGeom>
        </p:spPr>
      </p:pic>
      <p:sp>
        <p:nvSpPr>
          <p:cNvPr id="15" name="initiative">
            <a:extLst>
              <a:ext uri="{FF2B5EF4-FFF2-40B4-BE49-F238E27FC236}">
                <a16:creationId xmlns:a16="http://schemas.microsoft.com/office/drawing/2014/main" id="{B2E162E4-9927-E7BA-6110-8981E40FD06D}"/>
              </a:ext>
            </a:extLst>
          </p:cNvPr>
          <p:cNvSpPr>
            <a:spLocks noGrp="1"/>
          </p:cNvSpPr>
          <p:nvPr/>
        </p:nvSpPr>
        <p:spPr>
          <a:xfrm>
            <a:off x="2571750" y="171450"/>
            <a:ext cx="7048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325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lnSpc>
                <a:spcPct val="113000"/>
              </a:lnSpc>
              <a:buNone/>
              <a:defRPr sz="2325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pPr>
            <a:r>
              <a:rPr sz="2800" b="1" dirty="0">
                <a:solidFill>
                  <a:srgbClr val="112F60"/>
                </a:solidFill>
                <a:latin typeface="Georgia" panose="02040502050405020303" pitchFamily="18" charset="0"/>
                <a:ea typeface="Calibri"/>
                <a:cs typeface="Calibri"/>
              </a:rPr>
              <a:t>SACE Export Challenge</a:t>
            </a:r>
          </a:p>
        </p:txBody>
      </p:sp>
      <p:sp>
        <p:nvSpPr>
          <p:cNvPr id="23" name="Shape 1">
            <a:extLst>
              <a:ext uri="{FF2B5EF4-FFF2-40B4-BE49-F238E27FC236}">
                <a16:creationId xmlns:a16="http://schemas.microsoft.com/office/drawing/2014/main" id="{A86310A2-1FAC-416D-6527-C409749982CF}"/>
              </a:ext>
            </a:extLst>
          </p:cNvPr>
          <p:cNvSpPr/>
          <p:nvPr/>
        </p:nvSpPr>
        <p:spPr>
          <a:xfrm>
            <a:off x="609600" y="746033"/>
            <a:ext cx="10972800" cy="19050"/>
          </a:xfrm>
          <a:prstGeom prst="rect">
            <a:avLst/>
          </a:prstGeom>
          <a:gradFill rotWithShape="1">
            <a:gsLst>
              <a:gs pos="0">
                <a:srgbClr val="268949">
                  <a:alpha val="100000"/>
                </a:srgbClr>
              </a:gs>
              <a:gs pos="50000">
                <a:srgbClr val="FFFFFF">
                  <a:alpha val="100000"/>
                </a:srgbClr>
              </a:gs>
              <a:gs pos="100000">
                <a:srgbClr val="CD2D30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endParaRPr lang="it-IT" sz="1200"/>
          </a:p>
        </p:txBody>
      </p:sp>
    </p:spTree>
    <p:extLst>
      <p:ext uri="{BB962C8B-B14F-4D97-AF65-F5344CB8AC3E}">
        <p14:creationId xmlns:p14="http://schemas.microsoft.com/office/powerpoint/2010/main" val="1169544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28">
            <a:extLst>
              <a:ext uri="{FF2B5EF4-FFF2-40B4-BE49-F238E27FC236}">
                <a16:creationId xmlns:a16="http://schemas.microsoft.com/office/drawing/2014/main" id="{729FA455-33FD-A28D-79F1-2A5884A2AC9E}"/>
              </a:ext>
            </a:extLst>
          </p:cNvPr>
          <p:cNvSpPr/>
          <p:nvPr/>
        </p:nvSpPr>
        <p:spPr>
          <a:xfrm>
            <a:off x="609600" y="4974177"/>
            <a:ext cx="10972800" cy="1557251"/>
          </a:xfrm>
          <a:prstGeom prst="roundRect">
            <a:avLst>
              <a:gd name="adj" fmla="val 5573"/>
            </a:avLst>
          </a:prstGeom>
          <a:solidFill>
            <a:srgbClr val="0B2452"/>
          </a:solidFill>
          <a:ln/>
        </p:spPr>
        <p:txBody>
          <a:bodyPr/>
          <a:lstStyle/>
          <a:p>
            <a:endParaRPr lang="it-IT" sz="1200"/>
          </a:p>
        </p:txBody>
      </p:sp>
      <p:sp>
        <p:nvSpPr>
          <p:cNvPr id="50" name="Shape 3">
            <a:extLst>
              <a:ext uri="{FF2B5EF4-FFF2-40B4-BE49-F238E27FC236}">
                <a16:creationId xmlns:a16="http://schemas.microsoft.com/office/drawing/2014/main" id="{C96C8C9B-78A9-90D0-AB86-F5768EFC3053}"/>
              </a:ext>
            </a:extLst>
          </p:cNvPr>
          <p:cNvSpPr/>
          <p:nvPr/>
        </p:nvSpPr>
        <p:spPr>
          <a:xfrm>
            <a:off x="609600" y="1635495"/>
            <a:ext cx="10972800" cy="3181072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6350">
            <a:solidFill>
              <a:srgbClr val="CEE1F2"/>
            </a:solidFill>
            <a:prstDash val="solid"/>
          </a:ln>
        </p:spPr>
        <p:txBody>
          <a:bodyPr/>
          <a:lstStyle/>
          <a:p>
            <a:endParaRPr lang="it-IT" sz="1200"/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7F8B751A-511F-49FD-BB46-D4FAED63FB47}"/>
              </a:ext>
            </a:extLst>
          </p:cNvPr>
          <p:cNvSpPr>
            <a:spLocks noGrp="1"/>
          </p:cNvSpPr>
          <p:nvPr/>
        </p:nvSpPr>
        <p:spPr>
          <a:xfrm>
            <a:off x="609600" y="1009650"/>
            <a:ext cx="103346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55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ct val="113000"/>
              </a:lnSpc>
              <a:defRPr sz="255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pPr>
            <a:r>
              <a:rPr sz="2400" dirty="0">
                <a:solidFill>
                  <a:srgbClr val="3365AE"/>
                </a:solidFill>
                <a:latin typeface="Georgia" panose="02040502050405020303" pitchFamily="18" charset="0"/>
                <a:ea typeface="Calibri"/>
                <a:cs typeface="Calibri"/>
              </a:rPr>
              <a:t>Il team e </a:t>
            </a:r>
            <a:r>
              <a:rPr sz="2400" dirty="0" err="1">
                <a:solidFill>
                  <a:srgbClr val="3365AE"/>
                </a:solidFill>
                <a:latin typeface="Georgia" panose="02040502050405020303" pitchFamily="18" charset="0"/>
                <a:ea typeface="Calibri"/>
                <a:cs typeface="Calibri"/>
              </a:rPr>
              <a:t>i</a:t>
            </a:r>
            <a:r>
              <a:rPr sz="2400" dirty="0">
                <a:solidFill>
                  <a:srgbClr val="3365AE"/>
                </a:solidFill>
                <a:latin typeface="Georgia" panose="02040502050405020303" pitchFamily="18" charset="0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3365AE"/>
                </a:solidFill>
                <a:latin typeface="Georgia" panose="02040502050405020303" pitchFamily="18" charset="0"/>
                <a:ea typeface="Calibri"/>
                <a:cs typeface="Calibri"/>
              </a:rPr>
              <a:t>prossimi</a:t>
            </a:r>
            <a:r>
              <a:rPr sz="2400" dirty="0">
                <a:solidFill>
                  <a:srgbClr val="3365AE"/>
                </a:solidFill>
                <a:latin typeface="Georgia" panose="02040502050405020303" pitchFamily="18" charset="0"/>
                <a:ea typeface="Calibri"/>
                <a:cs typeface="Calibri"/>
              </a:rPr>
              <a:t> </a:t>
            </a:r>
            <a:r>
              <a:rPr sz="2400" dirty="0" err="1">
                <a:solidFill>
                  <a:srgbClr val="3365AE"/>
                </a:solidFill>
                <a:latin typeface="Georgia" panose="02040502050405020303" pitchFamily="18" charset="0"/>
                <a:ea typeface="Calibri"/>
                <a:cs typeface="Calibri"/>
              </a:rPr>
              <a:t>passi</a:t>
            </a:r>
            <a:endParaRPr sz="2400" dirty="0">
              <a:solidFill>
                <a:srgbClr val="3365AE"/>
              </a:solidFill>
              <a:latin typeface="Georgia" panose="02040502050405020303" pitchFamily="18" charset="0"/>
              <a:ea typeface="Calibri"/>
              <a:cs typeface="Calibri"/>
            </a:endParaRPr>
          </a:p>
        </p:txBody>
      </p:sp>
      <p:sp>
        <p:nvSpPr>
          <p:cNvPr id="6" name="team-label">
            <a:extLst>
              <a:ext uri="{FF2B5EF4-FFF2-40B4-BE49-F238E27FC236}">
                <a16:creationId xmlns:a16="http://schemas.microsoft.com/office/drawing/2014/main" id="{333C9927-9D7C-47F8-ABA8-0E25FF8D8454}"/>
              </a:ext>
            </a:extLst>
          </p:cNvPr>
          <p:cNvSpPr>
            <a:spLocks noGrp="1"/>
          </p:cNvSpPr>
          <p:nvPr/>
        </p:nvSpPr>
        <p:spPr>
          <a:xfrm>
            <a:off x="844733" y="1749517"/>
            <a:ext cx="51054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ct val="113000"/>
              </a:lnSpc>
            </a:pPr>
            <a:r>
              <a:rPr sz="2000" dirty="0" err="1">
                <a:latin typeface="Georgia" panose="02040502050405020303" pitchFamily="18" charset="0"/>
                <a:ea typeface="Calibri"/>
                <a:cs typeface="Calibri"/>
              </a:rPr>
              <a:t>Competenze</a:t>
            </a:r>
            <a:r>
              <a:rPr sz="2000" dirty="0">
                <a:latin typeface="Georgia" panose="02040502050405020303" pitchFamily="18" charset="0"/>
                <a:ea typeface="Calibri"/>
                <a:cs typeface="Calibri"/>
              </a:rPr>
              <a:t> e </a:t>
            </a:r>
            <a:r>
              <a:rPr sz="2000" dirty="0" err="1">
                <a:latin typeface="Georgia" panose="02040502050405020303" pitchFamily="18" charset="0"/>
                <a:ea typeface="Calibri"/>
                <a:cs typeface="Calibri"/>
              </a:rPr>
              <a:t>contributo</a:t>
            </a:r>
            <a:endParaRPr sz="2000" dirty="0">
              <a:latin typeface="Georgia" panose="02040502050405020303" pitchFamily="18" charset="0"/>
              <a:ea typeface="Calibri"/>
              <a:cs typeface="Calibri"/>
            </a:endParaRPr>
          </a:p>
        </p:txBody>
      </p:sp>
      <p:sp>
        <p:nvSpPr>
          <p:cNvPr id="7" name="member-0">
            <a:extLst>
              <a:ext uri="{FF2B5EF4-FFF2-40B4-BE49-F238E27FC236}">
                <a16:creationId xmlns:a16="http://schemas.microsoft.com/office/drawing/2014/main" id="{245A5A4E-8FED-4ACB-BAC3-1DB79F11F75B}"/>
              </a:ext>
            </a:extLst>
          </p:cNvPr>
          <p:cNvSpPr>
            <a:spLocks noGrp="1"/>
          </p:cNvSpPr>
          <p:nvPr/>
        </p:nvSpPr>
        <p:spPr>
          <a:xfrm>
            <a:off x="844733" y="2320229"/>
            <a:ext cx="51054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ct val="113000"/>
              </a:lnSpc>
            </a:pP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[Nome e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cognome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]  [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Competenza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e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contributo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]</a:t>
            </a:r>
          </a:p>
        </p:txBody>
      </p:sp>
      <p:sp>
        <p:nvSpPr>
          <p:cNvPr id="8" name="member-1">
            <a:extLst>
              <a:ext uri="{FF2B5EF4-FFF2-40B4-BE49-F238E27FC236}">
                <a16:creationId xmlns:a16="http://schemas.microsoft.com/office/drawing/2014/main" id="{3010AA1F-46CD-466A-8E23-086A876A7840}"/>
              </a:ext>
            </a:extLst>
          </p:cNvPr>
          <p:cNvSpPr>
            <a:spLocks noGrp="1"/>
          </p:cNvSpPr>
          <p:nvPr/>
        </p:nvSpPr>
        <p:spPr>
          <a:xfrm>
            <a:off x="844733" y="2844104"/>
            <a:ext cx="51054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ct val="113000"/>
              </a:lnSpc>
            </a:pP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[Nome e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cognome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]  [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Competenza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e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contributo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]</a:t>
            </a:r>
          </a:p>
        </p:txBody>
      </p:sp>
      <p:sp>
        <p:nvSpPr>
          <p:cNvPr id="9" name="member-2">
            <a:extLst>
              <a:ext uri="{FF2B5EF4-FFF2-40B4-BE49-F238E27FC236}">
                <a16:creationId xmlns:a16="http://schemas.microsoft.com/office/drawing/2014/main" id="{885CDC0E-96D1-4B38-A36E-9D21B6C5D2EA}"/>
              </a:ext>
            </a:extLst>
          </p:cNvPr>
          <p:cNvSpPr>
            <a:spLocks noGrp="1"/>
          </p:cNvSpPr>
          <p:nvPr/>
        </p:nvSpPr>
        <p:spPr>
          <a:xfrm>
            <a:off x="844733" y="3367979"/>
            <a:ext cx="51054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ct val="113000"/>
              </a:lnSpc>
            </a:pP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[Nome e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cognome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]  [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Competenza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e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contributo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]</a:t>
            </a:r>
          </a:p>
        </p:txBody>
      </p:sp>
      <p:sp>
        <p:nvSpPr>
          <p:cNvPr id="10" name="member-3">
            <a:extLst>
              <a:ext uri="{FF2B5EF4-FFF2-40B4-BE49-F238E27FC236}">
                <a16:creationId xmlns:a16="http://schemas.microsoft.com/office/drawing/2014/main" id="{D83C9358-3D6F-4C4C-B8A6-43C0BB175157}"/>
              </a:ext>
            </a:extLst>
          </p:cNvPr>
          <p:cNvSpPr>
            <a:spLocks noGrp="1"/>
          </p:cNvSpPr>
          <p:nvPr/>
        </p:nvSpPr>
        <p:spPr>
          <a:xfrm>
            <a:off x="844733" y="3891854"/>
            <a:ext cx="51054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ct val="113000"/>
              </a:lnSpc>
            </a:pP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[Nome e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cognome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]  [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Competenza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e </a:t>
            </a:r>
            <a:r>
              <a:rPr sz="1600" dirty="0" err="1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contributo</a:t>
            </a:r>
            <a:r>
              <a:rPr sz="1600" dirty="0">
                <a:solidFill>
                  <a:srgbClr val="5A6D83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]</a:t>
            </a:r>
          </a:p>
        </p:txBody>
      </p:sp>
      <p:sp>
        <p:nvSpPr>
          <p:cNvPr id="14" name="motivation-label">
            <a:extLst>
              <a:ext uri="{FF2B5EF4-FFF2-40B4-BE49-F238E27FC236}">
                <a16:creationId xmlns:a16="http://schemas.microsoft.com/office/drawing/2014/main" id="{3A4D5C10-A34E-4EF6-B919-1E7E562D6158}"/>
              </a:ext>
            </a:extLst>
          </p:cNvPr>
          <p:cNvSpPr>
            <a:spLocks noGrp="1"/>
          </p:cNvSpPr>
          <p:nvPr/>
        </p:nvSpPr>
        <p:spPr>
          <a:xfrm>
            <a:off x="844733" y="5416642"/>
            <a:ext cx="2656114" cy="695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725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ct val="113000"/>
              </a:lnSpc>
            </a:pPr>
            <a:r>
              <a:rPr sz="2000" dirty="0">
                <a:solidFill>
                  <a:srgbClr val="CEE1F2"/>
                </a:solidFill>
                <a:latin typeface="Georgia" panose="02040502050405020303" pitchFamily="18" charset="0"/>
                <a:ea typeface="Calibri"/>
                <a:cs typeface="Calibri"/>
              </a:rPr>
              <a:t>La </a:t>
            </a:r>
            <a:r>
              <a:rPr sz="2000" dirty="0" err="1">
                <a:solidFill>
                  <a:srgbClr val="CEE1F2"/>
                </a:solidFill>
                <a:latin typeface="Georgia" panose="02040502050405020303" pitchFamily="18" charset="0"/>
                <a:ea typeface="Calibri"/>
                <a:cs typeface="Calibri"/>
              </a:rPr>
              <a:t>motivazione</a:t>
            </a:r>
            <a:r>
              <a:rPr sz="2000" dirty="0">
                <a:solidFill>
                  <a:srgbClr val="CEE1F2"/>
                </a:solidFill>
                <a:latin typeface="Georgia" panose="02040502050405020303" pitchFamily="18" charset="0"/>
                <a:ea typeface="Calibri"/>
                <a:cs typeface="Calibri"/>
              </a:rPr>
              <a:t> del team</a:t>
            </a:r>
          </a:p>
        </p:txBody>
      </p:sp>
      <p:sp>
        <p:nvSpPr>
          <p:cNvPr id="15" name="motivation-input">
            <a:extLst>
              <a:ext uri="{FF2B5EF4-FFF2-40B4-BE49-F238E27FC236}">
                <a16:creationId xmlns:a16="http://schemas.microsoft.com/office/drawing/2014/main" id="{DDCE6896-2EAC-4988-925D-39B0A89D6EA9}"/>
              </a:ext>
            </a:extLst>
          </p:cNvPr>
          <p:cNvSpPr>
            <a:spLocks noGrp="1"/>
          </p:cNvSpPr>
          <p:nvPr/>
        </p:nvSpPr>
        <p:spPr>
          <a:xfrm>
            <a:off x="3866607" y="5416642"/>
            <a:ext cx="7715794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A6D83"/>
                </a:solidFill>
                <a:latin typeface="Calibri"/>
                <a:ea typeface="Calibri"/>
                <a:cs typeface="Calibri"/>
              </a:defRPr>
            </a:defPPr>
            <a:lvl1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ct val="113000"/>
              </a:lnSpc>
            </a:pP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[</a:t>
            </a:r>
            <a:r>
              <a:rPr sz="1600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Spiegate</a:t>
            </a: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perché</a:t>
            </a: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avete</a:t>
            </a: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scelto</a:t>
            </a: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questo</a:t>
            </a: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problema</a:t>
            </a: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e </a:t>
            </a:r>
            <a:r>
              <a:rPr sz="1600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cosa</a:t>
            </a: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volete</a:t>
            </a: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approfondire</a:t>
            </a: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sz="1600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durante</a:t>
            </a: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il </a:t>
            </a:r>
            <a:r>
              <a:rPr sz="1600" dirty="0" err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percorso</a:t>
            </a: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.]</a:t>
            </a:r>
          </a:p>
        </p:txBody>
      </p:sp>
      <p:pic>
        <p:nvPicPr>
          <p:cNvPr id="22" name="pasted-image.pdf">
            <a:extLst>
              <a:ext uri="{FF2B5EF4-FFF2-40B4-BE49-F238E27FC236}">
                <a16:creationId xmlns:a16="http://schemas.microsoft.com/office/drawing/2014/main" id="{A3D713C0-531B-40E3-8682-47F994D3F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1875" y="228600"/>
            <a:ext cx="733330" cy="238792"/>
          </a:xfrm>
          <a:prstGeom prst="rect">
            <a:avLst/>
          </a:prstGeom>
          <a:ln w="12700">
            <a:miter/>
          </a:ln>
        </p:spPr>
      </p:pic>
      <p:pic>
        <p:nvPicPr>
          <p:cNvPr id="16" name="Image 0" descr="preencoded.png">
            <a:extLst>
              <a:ext uri="{FF2B5EF4-FFF2-40B4-BE49-F238E27FC236}">
                <a16:creationId xmlns:a16="http://schemas.microsoft.com/office/drawing/2014/main" id="{4B9D7759-5AD5-B935-CEF1-EFE4B630C5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95" y="66675"/>
            <a:ext cx="1423591" cy="495300"/>
          </a:xfrm>
          <a:prstGeom prst="rect">
            <a:avLst/>
          </a:prstGeom>
        </p:spPr>
      </p:pic>
      <p:sp>
        <p:nvSpPr>
          <p:cNvPr id="18" name="initiative">
            <a:extLst>
              <a:ext uri="{FF2B5EF4-FFF2-40B4-BE49-F238E27FC236}">
                <a16:creationId xmlns:a16="http://schemas.microsoft.com/office/drawing/2014/main" id="{6BDC9A4A-79D5-93B0-6178-05C7579664A5}"/>
              </a:ext>
            </a:extLst>
          </p:cNvPr>
          <p:cNvSpPr>
            <a:spLocks noGrp="1"/>
          </p:cNvSpPr>
          <p:nvPr/>
        </p:nvSpPr>
        <p:spPr>
          <a:xfrm>
            <a:off x="2571750" y="171450"/>
            <a:ext cx="7048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325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defPPr>
            <a:lvl1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1pPr>
            <a:lvl2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2pPr>
            <a:lvl3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3pPr>
            <a:lvl4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4pPr>
            <a:lvl5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5pPr>
            <a:lvl6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6pPr>
            <a:lvl7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7pPr>
            <a:lvl8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8pPr>
            <a:lvl9pPr algn="ctr">
              <a:buNone/>
              <a:defRPr sz="1200" b="1">
                <a:solidFill>
                  <a:srgbClr val="112F60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lnSpc>
                <a:spcPct val="113000"/>
              </a:lnSpc>
              <a:buNone/>
              <a:defRPr sz="2325" b="1">
                <a:solidFill>
                  <a:srgbClr val="112F60"/>
                </a:solidFill>
                <a:latin typeface="Calibri"/>
                <a:ea typeface="Calibri"/>
                <a:cs typeface="Calibri"/>
              </a:defRPr>
            </a:pPr>
            <a:r>
              <a:rPr sz="2800" b="1" dirty="0">
                <a:solidFill>
                  <a:srgbClr val="112F60"/>
                </a:solidFill>
                <a:latin typeface="Georgia" panose="02040502050405020303" pitchFamily="18" charset="0"/>
                <a:ea typeface="Calibri"/>
                <a:cs typeface="Calibri"/>
              </a:rPr>
              <a:t>SACE Export Challenge</a:t>
            </a:r>
          </a:p>
        </p:txBody>
      </p:sp>
      <p:sp>
        <p:nvSpPr>
          <p:cNvPr id="28" name="Shape 1">
            <a:extLst>
              <a:ext uri="{FF2B5EF4-FFF2-40B4-BE49-F238E27FC236}">
                <a16:creationId xmlns:a16="http://schemas.microsoft.com/office/drawing/2014/main" id="{61B84464-599C-5515-5287-738B29DD4A4C}"/>
              </a:ext>
            </a:extLst>
          </p:cNvPr>
          <p:cNvSpPr/>
          <p:nvPr/>
        </p:nvSpPr>
        <p:spPr>
          <a:xfrm>
            <a:off x="609600" y="746033"/>
            <a:ext cx="10972800" cy="19050"/>
          </a:xfrm>
          <a:prstGeom prst="rect">
            <a:avLst/>
          </a:prstGeom>
          <a:gradFill rotWithShape="1">
            <a:gsLst>
              <a:gs pos="0">
                <a:srgbClr val="268949">
                  <a:alpha val="100000"/>
                </a:srgbClr>
              </a:gs>
              <a:gs pos="50000">
                <a:srgbClr val="FFFFFF">
                  <a:alpha val="100000"/>
                </a:srgbClr>
              </a:gs>
              <a:gs pos="100000">
                <a:srgbClr val="CD2D30">
                  <a:alpha val="100000"/>
                </a:srgbClr>
              </a:gs>
            </a:gsLst>
            <a:lin ang="0" scaled="0"/>
          </a:gradFill>
          <a:ln/>
        </p:spPr>
        <p:txBody>
          <a:bodyPr/>
          <a:lstStyle/>
          <a:p>
            <a:endParaRPr lang="it-IT" sz="1200"/>
          </a:p>
        </p:txBody>
      </p:sp>
      <p:sp>
        <p:nvSpPr>
          <p:cNvPr id="36" name="Shape 5">
            <a:extLst>
              <a:ext uri="{FF2B5EF4-FFF2-40B4-BE49-F238E27FC236}">
                <a16:creationId xmlns:a16="http://schemas.microsoft.com/office/drawing/2014/main" id="{9DF0B8C0-FC2B-AD9E-8574-D182CC33CD9E}"/>
              </a:ext>
            </a:extLst>
          </p:cNvPr>
          <p:cNvSpPr/>
          <p:nvPr/>
        </p:nvSpPr>
        <p:spPr>
          <a:xfrm>
            <a:off x="772766" y="2695227"/>
            <a:ext cx="10354734" cy="6350"/>
          </a:xfrm>
          <a:prstGeom prst="rect">
            <a:avLst/>
          </a:prstGeom>
          <a:solidFill>
            <a:srgbClr val="CEE1F2"/>
          </a:solidFill>
          <a:ln/>
        </p:spPr>
        <p:txBody>
          <a:bodyPr/>
          <a:lstStyle/>
          <a:p>
            <a:endParaRPr lang="it-IT" sz="1200"/>
          </a:p>
        </p:txBody>
      </p:sp>
      <p:sp>
        <p:nvSpPr>
          <p:cNvPr id="42" name="Shape 5">
            <a:extLst>
              <a:ext uri="{FF2B5EF4-FFF2-40B4-BE49-F238E27FC236}">
                <a16:creationId xmlns:a16="http://schemas.microsoft.com/office/drawing/2014/main" id="{0F5C37FD-5268-DFC7-ACF3-91074EB73564}"/>
              </a:ext>
            </a:extLst>
          </p:cNvPr>
          <p:cNvSpPr/>
          <p:nvPr/>
        </p:nvSpPr>
        <p:spPr>
          <a:xfrm>
            <a:off x="772766" y="3204466"/>
            <a:ext cx="10354734" cy="6350"/>
          </a:xfrm>
          <a:prstGeom prst="rect">
            <a:avLst/>
          </a:prstGeom>
          <a:solidFill>
            <a:srgbClr val="CEE1F2"/>
          </a:solidFill>
          <a:ln/>
        </p:spPr>
        <p:txBody>
          <a:bodyPr/>
          <a:lstStyle/>
          <a:p>
            <a:endParaRPr lang="it-IT" sz="1200"/>
          </a:p>
        </p:txBody>
      </p:sp>
      <p:sp>
        <p:nvSpPr>
          <p:cNvPr id="44" name="Shape 5">
            <a:extLst>
              <a:ext uri="{FF2B5EF4-FFF2-40B4-BE49-F238E27FC236}">
                <a16:creationId xmlns:a16="http://schemas.microsoft.com/office/drawing/2014/main" id="{456B51F3-51C1-5159-DE3A-E3943045E187}"/>
              </a:ext>
            </a:extLst>
          </p:cNvPr>
          <p:cNvSpPr/>
          <p:nvPr/>
        </p:nvSpPr>
        <p:spPr>
          <a:xfrm>
            <a:off x="772766" y="3713705"/>
            <a:ext cx="10354734" cy="6350"/>
          </a:xfrm>
          <a:prstGeom prst="rect">
            <a:avLst/>
          </a:prstGeom>
          <a:solidFill>
            <a:srgbClr val="CEE1F2"/>
          </a:solidFill>
          <a:ln/>
        </p:spPr>
        <p:txBody>
          <a:bodyPr/>
          <a:lstStyle/>
          <a:p>
            <a:endParaRPr lang="it-IT" sz="1200"/>
          </a:p>
        </p:txBody>
      </p:sp>
      <p:sp>
        <p:nvSpPr>
          <p:cNvPr id="46" name="Shape 5">
            <a:extLst>
              <a:ext uri="{FF2B5EF4-FFF2-40B4-BE49-F238E27FC236}">
                <a16:creationId xmlns:a16="http://schemas.microsoft.com/office/drawing/2014/main" id="{C442B3BB-13C2-B4DC-76A6-FE36988D7F33}"/>
              </a:ext>
            </a:extLst>
          </p:cNvPr>
          <p:cNvSpPr/>
          <p:nvPr/>
        </p:nvSpPr>
        <p:spPr>
          <a:xfrm>
            <a:off x="772766" y="4222945"/>
            <a:ext cx="10354734" cy="6350"/>
          </a:xfrm>
          <a:prstGeom prst="rect">
            <a:avLst/>
          </a:prstGeom>
          <a:solidFill>
            <a:srgbClr val="CEE1F2"/>
          </a:solidFill>
          <a:ln/>
        </p:spPr>
        <p:txBody>
          <a:bodyPr/>
          <a:lstStyle/>
          <a:p>
            <a:endParaRPr lang="it-IT" sz="1200"/>
          </a:p>
        </p:txBody>
      </p:sp>
    </p:spTree>
    <p:extLst>
      <p:ext uri="{BB962C8B-B14F-4D97-AF65-F5344CB8AC3E}">
        <p14:creationId xmlns:p14="http://schemas.microsoft.com/office/powerpoint/2010/main" val="21521715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383</Words>
  <Application>Microsoft Office PowerPoint</Application>
  <DocSecurity>0</DocSecurity>
  <PresentationFormat>Widescreen</PresentationFormat>
  <Paragraphs>55</Paragraphs>
  <Slides>4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10" baseType="lpstr">
      <vt:lpstr>Aptos</vt:lpstr>
      <vt:lpstr>arial</vt:lpstr>
      <vt:lpstr>arial</vt:lpstr>
      <vt:lpstr>Calibri</vt:lpstr>
      <vt:lpstr>Georgia</vt:lpstr>
      <vt:lpstr>ChatGPT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Polimeni, Marianna</cp:lastModifiedBy>
  <cp:revision>7</cp:revision>
  <dcterms:created xsi:type="dcterms:W3CDTF">2026-10-29T16:56:06Z</dcterms:created>
  <dcterms:modified xsi:type="dcterms:W3CDTF">2026-10-30T12:48:45Z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9fccc8b-5dc6-4205-9acf-e9fafd924336_Enabled">
    <vt:lpwstr>true</vt:lpwstr>
  </property>
  <property fmtid="{D5CDD505-2E9C-101B-9397-08002B2CF9AE}" pid="3" name="MSIP_Label_39fccc8b-5dc6-4205-9acf-e9fafd924336_SetDate">
    <vt:lpwstr>2026-10-30T10:51:46Z</vt:lpwstr>
  </property>
  <property fmtid="{D5CDD505-2E9C-101B-9397-08002B2CF9AE}" pid="4" name="MSIP_Label_39fccc8b-5dc6-4205-9acf-e9fafd924336_Method">
    <vt:lpwstr>Privileged</vt:lpwstr>
  </property>
  <property fmtid="{D5CDD505-2E9C-101B-9397-08002B2CF9AE}" pid="5" name="MSIP_Label_39fccc8b-5dc6-4205-9acf-e9fafd924336_Name">
    <vt:lpwstr>sace_0003</vt:lpwstr>
  </property>
  <property fmtid="{D5CDD505-2E9C-101B-9397-08002B2CF9AE}" pid="6" name="MSIP_Label_39fccc8b-5dc6-4205-9acf-e9fafd924336_SiteId">
    <vt:lpwstr>91443f7c-eefc-48b6-9946-a96937f65fc0</vt:lpwstr>
  </property>
  <property fmtid="{D5CDD505-2E9C-101B-9397-08002B2CF9AE}" pid="7" name="MSIP_Label_39fccc8b-5dc6-4205-9acf-e9fafd924336_ActionId">
    <vt:lpwstr>90ed370b-543b-4610-ac65-4d05a62eb856</vt:lpwstr>
  </property>
  <property fmtid="{D5CDD505-2E9C-101B-9397-08002B2CF9AE}" pid="8" name="MSIP_Label_39fccc8b-5dc6-4205-9acf-e9fafd924336_ContentBits">
    <vt:lpwstr>2</vt:lpwstr>
  </property>
  <property fmtid="{D5CDD505-2E9C-101B-9397-08002B2CF9AE}" pid="9" name="MSIP_Label_39fccc8b-5dc6-4205-9acf-e9fafd924336_Tag">
    <vt:lpwstr>10, 0, 1, 1</vt:lpwstr>
  </property>
  <property fmtid="{D5CDD505-2E9C-101B-9397-08002B2CF9AE}" pid="10" name="ClassificationContentMarkingFooterLocations">
    <vt:lpwstr>ChatGPT:3</vt:lpwstr>
  </property>
  <property fmtid="{D5CDD505-2E9C-101B-9397-08002B2CF9AE}" pid="11" name="ClassificationContentMarkingFooterText">
    <vt:lpwstr>Uso interno</vt:lpwstr>
  </property>
</Properties>
</file>